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charts/chart2.xml" ContentType="application/vnd.openxmlformats-officedocument.drawingml.char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notesSlides/notesSlide15.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embeddings/oleObject1.bin" ContentType="application/vnd.openxmlformats-officedocument.oleObject"/>
  <Override PartName="/ppt/slides/slide3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notesMasterIdLst>
    <p:notesMasterId r:id="rId38"/>
  </p:notesMasterIdLst>
  <p:sldIdLst>
    <p:sldId id="257" r:id="rId2"/>
    <p:sldId id="281" r:id="rId3"/>
    <p:sldId id="304" r:id="rId4"/>
    <p:sldId id="290" r:id="rId5"/>
    <p:sldId id="314" r:id="rId6"/>
    <p:sldId id="313" r:id="rId7"/>
    <p:sldId id="312" r:id="rId8"/>
    <p:sldId id="280" r:id="rId9"/>
    <p:sldId id="309"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91" r:id="rId25"/>
    <p:sldId id="292" r:id="rId26"/>
    <p:sldId id="293" r:id="rId27"/>
    <p:sldId id="295" r:id="rId28"/>
    <p:sldId id="296" r:id="rId29"/>
    <p:sldId id="297" r:id="rId30"/>
    <p:sldId id="298" r:id="rId31"/>
    <p:sldId id="299" r:id="rId32"/>
    <p:sldId id="300" r:id="rId33"/>
    <p:sldId id="301" r:id="rId34"/>
    <p:sldId id="302" r:id="rId35"/>
    <p:sldId id="283" r:id="rId36"/>
    <p:sldId id="284" r:id="rId3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printerSettings" Target="printerSettings/printerSettings1.bin"/><Relationship Id="rId40" Type="http://schemas.openxmlformats.org/officeDocument/2006/relationships/presProps" Target="presProps.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ableStyles" Target="tableStyle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theme" Target="theme/theme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notesMaster" Target="notesMasters/notesMaster1.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ghannane\My%20Documents\ghita\MIF\Communication\lunch%20bag\prosol%20number%20of%20installation%20+%20flow%20chart.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title>
      <c:tx>
        <c:rich>
          <a:bodyPr/>
          <a:lstStyle/>
          <a:p>
            <a:pPr>
              <a:defRPr lang="fr-FR"/>
            </a:pPr>
            <a:r>
              <a:rPr lang="en-US" sz="1600"/>
              <a:t>SWH Market</a:t>
            </a:r>
            <a:r>
              <a:rPr lang="en-US" sz="1600" baseline="0"/>
              <a:t> </a:t>
            </a:r>
            <a:r>
              <a:rPr lang="en-US" sz="1600"/>
              <a:t> Growth</a:t>
            </a:r>
            <a:r>
              <a:rPr lang="en-US" sz="1600" baseline="0"/>
              <a:t> in Tunisia </a:t>
            </a:r>
            <a:r>
              <a:rPr lang="en-US" sz="1600"/>
              <a:t>(m2 installed)</a:t>
            </a:r>
          </a:p>
        </c:rich>
      </c:tx>
    </c:title>
    <c:plotArea>
      <c:layout/>
      <c:barChart>
        <c:barDir val="col"/>
        <c:grouping val="clustered"/>
        <c:ser>
          <c:idx val="3"/>
          <c:order val="0"/>
          <c:tx>
            <c:strRef>
              <c:f>Sheet1!$B$3</c:f>
              <c:strCache>
                <c:ptCount val="1"/>
                <c:pt idx="0">
                  <c:v>number of m2 installed </c:v>
                </c:pt>
              </c:strCache>
            </c:strRef>
          </c:tx>
          <c:spPr>
            <a:solidFill>
              <a:srgbClr val="D33BA0"/>
            </a:solidFill>
          </c:spPr>
          <c:dPt>
            <c:idx val="0"/>
            <c:spPr>
              <a:solidFill>
                <a:srgbClr val="F5A5EB"/>
              </a:solidFill>
            </c:spPr>
          </c:dPt>
          <c:dPt>
            <c:idx val="9"/>
            <c:spPr>
              <a:solidFill>
                <a:srgbClr val="2DA341"/>
              </a:solidFill>
            </c:spPr>
          </c:dPt>
          <c:dPt>
            <c:idx val="10"/>
            <c:spPr>
              <a:solidFill>
                <a:srgbClr val="2DA341"/>
              </a:solidFill>
            </c:spPr>
          </c:dPt>
          <c:dPt>
            <c:idx val="11"/>
            <c:spPr>
              <a:gradFill>
                <a:gsLst>
                  <a:gs pos="45000">
                    <a:srgbClr val="1F497D"/>
                  </a:gs>
                  <a:gs pos="78000">
                    <a:srgbClr val="9CB86E"/>
                  </a:gs>
                  <a:gs pos="100000">
                    <a:srgbClr val="156B13"/>
                  </a:gs>
                </a:gsLst>
                <a:lin ang="5400000" scaled="0"/>
              </a:gradFill>
            </c:spPr>
          </c:dPt>
          <c:dPt>
            <c:idx val="12"/>
            <c:spPr>
              <a:solidFill>
                <a:schemeClr val="tx2"/>
              </a:solidFill>
            </c:spPr>
          </c:dPt>
          <c:dPt>
            <c:idx val="13"/>
            <c:spPr>
              <a:solidFill>
                <a:schemeClr val="tx2"/>
              </a:solidFill>
            </c:spPr>
          </c:dPt>
          <c:dPt>
            <c:idx val="14"/>
            <c:spPr>
              <a:solidFill>
                <a:schemeClr val="tx2"/>
              </a:solidFill>
            </c:spPr>
          </c:dPt>
          <c:dPt>
            <c:idx val="15"/>
            <c:spPr>
              <a:solidFill>
                <a:schemeClr val="tx2"/>
              </a:solidFill>
            </c:spPr>
          </c:dPt>
          <c:cat>
            <c:strRef>
              <c:f>Sheet1!$A$4:$A$19</c:f>
              <c:strCache>
                <c:ptCount val="16"/>
                <c:pt idx="0">
                  <c:v>1985-96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strCache>
            </c:strRef>
          </c:cat>
          <c:val>
            <c:numRef>
              <c:f>Sheet1!$B$4:$B$19</c:f>
              <c:numCache>
                <c:formatCode>General</c:formatCode>
                <c:ptCount val="16"/>
                <c:pt idx="0">
                  <c:v>33732.0</c:v>
                </c:pt>
                <c:pt idx="1">
                  <c:v>2585.0</c:v>
                </c:pt>
                <c:pt idx="2">
                  <c:v>7479.0</c:v>
                </c:pt>
                <c:pt idx="3">
                  <c:v>10000.0</c:v>
                </c:pt>
                <c:pt idx="4">
                  <c:v>12400.0</c:v>
                </c:pt>
                <c:pt idx="5">
                  <c:v>17010.0</c:v>
                </c:pt>
                <c:pt idx="6">
                  <c:v>14500.0</c:v>
                </c:pt>
                <c:pt idx="7">
                  <c:v>8000.0</c:v>
                </c:pt>
                <c:pt idx="8">
                  <c:v>7000.0</c:v>
                </c:pt>
                <c:pt idx="9">
                  <c:v>22312.0</c:v>
                </c:pt>
                <c:pt idx="10">
                  <c:v>34730.0</c:v>
                </c:pt>
                <c:pt idx="11">
                  <c:v>55308.0</c:v>
                </c:pt>
                <c:pt idx="12">
                  <c:v>80000.0</c:v>
                </c:pt>
                <c:pt idx="13">
                  <c:v>82000.0</c:v>
                </c:pt>
                <c:pt idx="14">
                  <c:v>81000.0</c:v>
                </c:pt>
                <c:pt idx="15">
                  <c:v>80000.0</c:v>
                </c:pt>
              </c:numCache>
            </c:numRef>
          </c:val>
        </c:ser>
        <c:gapWidth val="110"/>
        <c:axId val="557684168"/>
        <c:axId val="144511608"/>
      </c:barChart>
      <c:catAx>
        <c:axId val="557684168"/>
        <c:scaling>
          <c:orientation val="minMax"/>
        </c:scaling>
        <c:axPos val="b"/>
        <c:majorTickMark val="none"/>
        <c:tickLblPos val="nextTo"/>
        <c:txPr>
          <a:bodyPr rot="0" vert="horz"/>
          <a:lstStyle/>
          <a:p>
            <a:pPr>
              <a:defRPr lang="fr-FR"/>
            </a:pPr>
            <a:endParaRPr lang="en-US"/>
          </a:p>
        </c:txPr>
        <c:crossAx val="144511608"/>
        <c:crosses val="autoZero"/>
        <c:auto val="1"/>
        <c:lblAlgn val="ctr"/>
        <c:lblOffset val="100"/>
      </c:catAx>
      <c:valAx>
        <c:axId val="144511608"/>
        <c:scaling>
          <c:orientation val="minMax"/>
        </c:scaling>
        <c:axPos val="l"/>
        <c:majorGridlines/>
        <c:numFmt formatCode="General" sourceLinked="1"/>
        <c:majorTickMark val="none"/>
        <c:tickLblPos val="nextTo"/>
        <c:txPr>
          <a:bodyPr/>
          <a:lstStyle/>
          <a:p>
            <a:pPr>
              <a:defRPr lang="fr-FR" sz="1000"/>
            </a:pPr>
            <a:endParaRPr lang="en-US"/>
          </a:p>
        </c:txPr>
        <c:crossAx val="557684168"/>
        <c:crosses val="autoZero"/>
        <c:crossBetween val="between"/>
      </c:valAx>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hart>
    <c:title>
      <c:tx>
        <c:rich>
          <a:bodyPr/>
          <a:lstStyle/>
          <a:p>
            <a:pPr>
              <a:defRPr lang="fr-FR" sz="1800"/>
            </a:pPr>
            <a:r>
              <a:rPr lang="en-US" sz="2000" dirty="0">
                <a:solidFill>
                  <a:srgbClr val="FF0000"/>
                </a:solidFill>
              </a:rPr>
              <a:t>Number of qualified </a:t>
            </a:r>
            <a:r>
              <a:rPr lang="en-US" sz="1800" dirty="0">
                <a:solidFill>
                  <a:srgbClr val="FF0000"/>
                </a:solidFill>
              </a:rPr>
              <a:t>installers</a:t>
            </a:r>
            <a:r>
              <a:rPr lang="en-US" sz="2000" dirty="0">
                <a:solidFill>
                  <a:srgbClr val="FF0000"/>
                </a:solidFill>
              </a:rPr>
              <a:t> </a:t>
            </a:r>
            <a:endParaRPr lang="en-US" sz="2000" dirty="0"/>
          </a:p>
        </c:rich>
      </c:tx>
      <c:layout>
        <c:manualLayout>
          <c:xMode val="edge"/>
          <c:yMode val="edge"/>
          <c:x val="0.144636363636364"/>
          <c:y val="0.0256410256410258"/>
        </c:manualLayout>
      </c:layout>
    </c:title>
    <c:plotArea>
      <c:layout>
        <c:manualLayout>
          <c:layoutTarget val="inner"/>
          <c:xMode val="edge"/>
          <c:yMode val="edge"/>
          <c:x val="0.160464805535672"/>
          <c:y val="0.175106669358638"/>
          <c:w val="0.839535194464328"/>
          <c:h val="0.66071942930211"/>
        </c:manualLayout>
      </c:layout>
      <c:barChart>
        <c:barDir val="col"/>
        <c:grouping val="clustered"/>
        <c:ser>
          <c:idx val="0"/>
          <c:order val="0"/>
          <c:tx>
            <c:strRef>
              <c:f>Feuil1!$B$1</c:f>
              <c:strCache>
                <c:ptCount val="1"/>
                <c:pt idx="0">
                  <c:v>Number of qualified installers (source ANME) </c:v>
                </c:pt>
              </c:strCache>
            </c:strRef>
          </c:tx>
          <c:dLbls>
            <c:dLbl>
              <c:idx val="0"/>
              <c:layout>
                <c:manualLayout>
                  <c:x val="0.00303030303030303"/>
                  <c:y val="-0.00836126253449088"/>
                </c:manualLayout>
              </c:layout>
              <c:spPr/>
              <c:txPr>
                <a:bodyPr/>
                <a:lstStyle/>
                <a:p>
                  <a:pPr>
                    <a:defRPr lang="fr-FR" sz="1600" b="1">
                      <a:solidFill>
                        <a:srgbClr val="FF0000"/>
                      </a:solidFill>
                    </a:defRPr>
                  </a:pPr>
                  <a:endParaRPr lang="en-US"/>
                </a:p>
              </c:txPr>
              <c:dLblPos val="outEnd"/>
              <c:showVal val="1"/>
            </c:dLbl>
            <c:dLbl>
              <c:idx val="1"/>
              <c:layout>
                <c:manualLayout>
                  <c:x val="0.0"/>
                  <c:y val="-0.0014957264957265"/>
                </c:manualLayout>
              </c:layout>
              <c:dLblPos val="outEnd"/>
              <c:showVal val="1"/>
            </c:dLbl>
            <c:dLbl>
              <c:idx val="2"/>
              <c:layout>
                <c:manualLayout>
                  <c:x val="0.0"/>
                  <c:y val="-0.00576923076923078"/>
                </c:manualLayout>
              </c:layout>
              <c:spPr/>
              <c:txPr>
                <a:bodyPr/>
                <a:lstStyle/>
                <a:p>
                  <a:pPr>
                    <a:defRPr lang="fr-FR" sz="1600" b="1">
                      <a:solidFill>
                        <a:srgbClr val="FF0000"/>
                      </a:solidFill>
                    </a:defRPr>
                  </a:pPr>
                  <a:endParaRPr lang="en-US"/>
                </a:p>
              </c:txPr>
              <c:dLblPos val="outEnd"/>
              <c:showVal val="1"/>
            </c:dLbl>
            <c:txPr>
              <a:bodyPr/>
              <a:lstStyle/>
              <a:p>
                <a:pPr>
                  <a:defRPr lang="fr-FR" sz="1600" b="1"/>
                </a:pPr>
                <a:endParaRPr lang="en-US"/>
              </a:p>
            </c:txPr>
            <c:dLblPos val="inEnd"/>
            <c:showVal val="1"/>
          </c:dLbls>
          <c:cat>
            <c:strRef>
              <c:f>Feuil1!$A$2:$A$4</c:f>
              <c:strCache>
                <c:ptCount val="3"/>
                <c:pt idx="0">
                  <c:v>Before PROSOL (2002)</c:v>
                </c:pt>
                <c:pt idx="1">
                  <c:v>During PROSOL (2006)</c:v>
                </c:pt>
                <c:pt idx="2">
                  <c:v>After PROSOL (2010) </c:v>
                </c:pt>
              </c:strCache>
            </c:strRef>
          </c:cat>
          <c:val>
            <c:numRef>
              <c:f>Feuil1!$B$2:$B$4</c:f>
              <c:numCache>
                <c:formatCode>General</c:formatCode>
                <c:ptCount val="3"/>
                <c:pt idx="0">
                  <c:v>100.0</c:v>
                </c:pt>
                <c:pt idx="1">
                  <c:v>283.0</c:v>
                </c:pt>
                <c:pt idx="2">
                  <c:v>1200.0</c:v>
                </c:pt>
              </c:numCache>
            </c:numRef>
          </c:val>
        </c:ser>
        <c:gapWidth val="75"/>
        <c:overlap val="40"/>
        <c:axId val="190421832"/>
        <c:axId val="190425144"/>
      </c:barChart>
      <c:catAx>
        <c:axId val="190421832"/>
        <c:scaling>
          <c:orientation val="minMax"/>
        </c:scaling>
        <c:axPos val="b"/>
        <c:majorTickMark val="none"/>
        <c:tickLblPos val="nextTo"/>
        <c:txPr>
          <a:bodyPr/>
          <a:lstStyle/>
          <a:p>
            <a:pPr>
              <a:defRPr lang="fr-FR" sz="1200"/>
            </a:pPr>
            <a:endParaRPr lang="en-US"/>
          </a:p>
        </c:txPr>
        <c:crossAx val="190425144"/>
        <c:crosses val="autoZero"/>
        <c:auto val="1"/>
        <c:lblAlgn val="ctr"/>
        <c:lblOffset val="100"/>
      </c:catAx>
      <c:valAx>
        <c:axId val="190425144"/>
        <c:scaling>
          <c:orientation val="minMax"/>
        </c:scaling>
        <c:axPos val="l"/>
        <c:majorGridlines/>
        <c:numFmt formatCode="General" sourceLinked="1"/>
        <c:majorTickMark val="none"/>
        <c:tickLblPos val="nextTo"/>
        <c:txPr>
          <a:bodyPr/>
          <a:lstStyle/>
          <a:p>
            <a:pPr>
              <a:defRPr lang="fr-FR" sz="1200"/>
            </a:pPr>
            <a:endParaRPr lang="en-US"/>
          </a:p>
        </c:txPr>
        <c:crossAx val="190421832"/>
        <c:crosses val="autoZero"/>
        <c:crossBetween val="between"/>
      </c:valAx>
      <c:spPr>
        <a:solidFill>
          <a:schemeClr val="bg1">
            <a:lumMod val="85000"/>
          </a:schemeClr>
        </a:solidFill>
      </c:spPr>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
  <c:chart>
    <c:title>
      <c:tx>
        <c:rich>
          <a:bodyPr/>
          <a:lstStyle/>
          <a:p>
            <a:pPr>
              <a:defRPr lang="fr-FR" sz="1600" b="1"/>
            </a:pPr>
            <a:r>
              <a:rPr lang="en-US" sz="2000" b="1" dirty="0">
                <a:solidFill>
                  <a:srgbClr val="FF0000"/>
                </a:solidFill>
              </a:rPr>
              <a:t>Number of </a:t>
            </a:r>
            <a:r>
              <a:rPr lang="en-US" sz="2000" b="1" dirty="0" smtClean="0">
                <a:solidFill>
                  <a:srgbClr val="FF0000"/>
                </a:solidFill>
              </a:rPr>
              <a:t>sale  </a:t>
            </a:r>
            <a:r>
              <a:rPr lang="en-US" sz="1800" b="1" dirty="0">
                <a:solidFill>
                  <a:srgbClr val="FF0000"/>
                </a:solidFill>
              </a:rPr>
              <a:t>companies</a:t>
            </a:r>
            <a:r>
              <a:rPr lang="en-US" sz="2000" b="1" dirty="0">
                <a:solidFill>
                  <a:srgbClr val="FF0000"/>
                </a:solidFill>
              </a:rPr>
              <a:t> </a:t>
            </a:r>
            <a:r>
              <a:rPr lang="en-US" sz="2000" b="1" dirty="0" smtClean="0"/>
              <a:t> </a:t>
            </a:r>
            <a:endParaRPr lang="en-US" sz="2000" b="1" dirty="0"/>
          </a:p>
        </c:rich>
      </c:tx>
      <c:layout>
        <c:manualLayout>
          <c:xMode val="edge"/>
          <c:yMode val="edge"/>
          <c:x val="0.144300478065242"/>
          <c:y val="0.102981680861321"/>
        </c:manualLayout>
      </c:layout>
    </c:title>
    <c:plotArea>
      <c:layout>
        <c:manualLayout>
          <c:layoutTarget val="inner"/>
          <c:xMode val="edge"/>
          <c:yMode val="edge"/>
          <c:x val="0.109272473753282"/>
          <c:y val="0.227242125984252"/>
          <c:w val="0.836182056788356"/>
          <c:h val="0.542400901810347"/>
        </c:manualLayout>
      </c:layout>
      <c:barChart>
        <c:barDir val="col"/>
        <c:grouping val="clustered"/>
        <c:ser>
          <c:idx val="0"/>
          <c:order val="0"/>
          <c:tx>
            <c:strRef>
              <c:f>Feuil1!$B$1</c:f>
              <c:strCache>
                <c:ptCount val="1"/>
                <c:pt idx="0">
                  <c:v>Number of sale companies ( source ANME) </c:v>
                </c:pt>
              </c:strCache>
            </c:strRef>
          </c:tx>
          <c:dLbls>
            <c:dLbl>
              <c:idx val="0"/>
              <c:layout>
                <c:manualLayout>
                  <c:x val="-0.0303030303030303"/>
                  <c:y val="0.0082175785719093"/>
                </c:manualLayout>
              </c:layout>
              <c:spPr/>
              <c:txPr>
                <a:bodyPr/>
                <a:lstStyle/>
                <a:p>
                  <a:pPr>
                    <a:defRPr lang="fr-FR" sz="1600" b="1">
                      <a:solidFill>
                        <a:srgbClr val="FF0000"/>
                      </a:solidFill>
                    </a:defRPr>
                  </a:pPr>
                  <a:endParaRPr lang="en-US"/>
                </a:p>
              </c:txPr>
              <c:dLblPos val="outEnd"/>
              <c:showVal val="1"/>
            </c:dLbl>
            <c:dLbl>
              <c:idx val="1"/>
              <c:layout>
                <c:manualLayout>
                  <c:x val="-0.00606060606060606"/>
                  <c:y val="0.000656504475402117"/>
                </c:manualLayout>
              </c:layout>
              <c:spPr/>
              <c:txPr>
                <a:bodyPr/>
                <a:lstStyle/>
                <a:p>
                  <a:pPr>
                    <a:defRPr lang="fr-FR" sz="1600" b="1"/>
                  </a:pPr>
                  <a:endParaRPr lang="en-US"/>
                </a:p>
              </c:txPr>
              <c:dLblPos val="outEnd"/>
              <c:showVal val="1"/>
            </c:dLbl>
            <c:dLbl>
              <c:idx val="2"/>
              <c:layout>
                <c:manualLayout>
                  <c:x val="-0.0121212121212121"/>
                  <c:y val="0.00277777777777781"/>
                </c:manualLayout>
              </c:layout>
              <c:tx>
                <c:rich>
                  <a:bodyPr/>
                  <a:lstStyle/>
                  <a:p>
                    <a:pPr>
                      <a:defRPr lang="fr-FR" sz="1600" b="1"/>
                    </a:pPr>
                    <a:r>
                      <a:rPr lang="en-US" sz="1600" b="1" dirty="0">
                        <a:solidFill>
                          <a:srgbClr val="FF0000"/>
                        </a:solidFill>
                      </a:rPr>
                      <a:t>5</a:t>
                    </a:r>
                    <a:r>
                      <a:rPr lang="en-US" sz="1600" dirty="0">
                        <a:solidFill>
                          <a:srgbClr val="FF0000"/>
                        </a:solidFill>
                      </a:rPr>
                      <a:t>0</a:t>
                    </a:r>
                  </a:p>
                </c:rich>
              </c:tx>
              <c:spPr/>
              <c:dLblPos val="outEnd"/>
              <c:showVal val="1"/>
            </c:dLbl>
            <c:txPr>
              <a:bodyPr/>
              <a:lstStyle/>
              <a:p>
                <a:pPr>
                  <a:defRPr lang="fr-FR" sz="1200" b="1"/>
                </a:pPr>
                <a:endParaRPr lang="en-US"/>
              </a:p>
            </c:txPr>
            <c:dLblPos val="inEnd"/>
            <c:showVal val="1"/>
          </c:dLbls>
          <c:cat>
            <c:strRef>
              <c:f>Feuil1!$A$2:$A$4</c:f>
              <c:strCache>
                <c:ptCount val="3"/>
                <c:pt idx="0">
                  <c:v>Before PROSOL (2002) </c:v>
                </c:pt>
                <c:pt idx="1">
                  <c:v>During PROSOL (2006) </c:v>
                </c:pt>
                <c:pt idx="2">
                  <c:v>After PROSOL (2010) </c:v>
                </c:pt>
              </c:strCache>
            </c:strRef>
          </c:cat>
          <c:val>
            <c:numRef>
              <c:f>Feuil1!$B$2:$B$4</c:f>
              <c:numCache>
                <c:formatCode>General</c:formatCode>
                <c:ptCount val="3"/>
                <c:pt idx="0">
                  <c:v>8.0</c:v>
                </c:pt>
                <c:pt idx="1">
                  <c:v>10.0</c:v>
                </c:pt>
                <c:pt idx="2">
                  <c:v>50.0</c:v>
                </c:pt>
              </c:numCache>
            </c:numRef>
          </c:val>
        </c:ser>
        <c:gapWidth val="75"/>
        <c:overlap val="40"/>
        <c:axId val="190470216"/>
        <c:axId val="190473400"/>
      </c:barChart>
      <c:catAx>
        <c:axId val="190470216"/>
        <c:scaling>
          <c:orientation val="minMax"/>
        </c:scaling>
        <c:axPos val="b"/>
        <c:majorTickMark val="none"/>
        <c:tickLblPos val="nextTo"/>
        <c:txPr>
          <a:bodyPr/>
          <a:lstStyle/>
          <a:p>
            <a:pPr>
              <a:defRPr lang="fr-FR" sz="1200"/>
            </a:pPr>
            <a:endParaRPr lang="en-US"/>
          </a:p>
        </c:txPr>
        <c:crossAx val="190473400"/>
        <c:crosses val="autoZero"/>
        <c:auto val="1"/>
        <c:lblAlgn val="ctr"/>
        <c:lblOffset val="100"/>
      </c:catAx>
      <c:valAx>
        <c:axId val="190473400"/>
        <c:scaling>
          <c:orientation val="minMax"/>
        </c:scaling>
        <c:axPos val="l"/>
        <c:majorGridlines/>
        <c:numFmt formatCode="General" sourceLinked="1"/>
        <c:majorTickMark val="none"/>
        <c:tickLblPos val="nextTo"/>
        <c:txPr>
          <a:bodyPr/>
          <a:lstStyle/>
          <a:p>
            <a:pPr>
              <a:defRPr lang="fr-FR" sz="1200"/>
            </a:pPr>
            <a:endParaRPr lang="en-US"/>
          </a:p>
        </c:txPr>
        <c:crossAx val="190470216"/>
        <c:crosses val="autoZero"/>
        <c:crossBetween val="between"/>
      </c:valAx>
      <c:spPr>
        <a:solidFill>
          <a:schemeClr val="bg1">
            <a:lumMod val="85000"/>
          </a:schemeClr>
        </a:solidFill>
      </c:spPr>
    </c:plotArea>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drawings/drawing1.xml><?xml version="1.0" encoding="utf-8"?>
<c:userShapes xmlns:c="http://schemas.openxmlformats.org/drawingml/2006/chart">
  <cdr:relSizeAnchor xmlns:cdr="http://schemas.openxmlformats.org/drawingml/2006/chartDrawing">
    <cdr:from>
      <cdr:x>0.07018</cdr:x>
      <cdr:y>0.55738</cdr:y>
    </cdr:from>
    <cdr:to>
      <cdr:x>0.5614</cdr:x>
      <cdr:y>0.56721</cdr:y>
    </cdr:to>
    <cdr:sp macro="" textlink="">
      <cdr:nvSpPr>
        <cdr:cNvPr id="7" name="Straight Arrow Connector 6"/>
        <cdr:cNvSpPr/>
      </cdr:nvSpPr>
      <cdr:spPr>
        <a:xfrm xmlns:a="http://schemas.openxmlformats.org/drawingml/2006/main" flipV="1">
          <a:off x="609600" y="2590799"/>
          <a:ext cx="4267200" cy="45719"/>
        </a:xfrm>
        <a:prstGeom xmlns:a="http://schemas.openxmlformats.org/drawingml/2006/main" prst="straightConnector1">
          <a:avLst/>
        </a:prstGeom>
        <a:ln xmlns:a="http://schemas.openxmlformats.org/drawingml/2006/main">
          <a:solidFill>
            <a:srgbClr val="F5A5EB"/>
          </a:solidFill>
          <a:headEnd type="arrow"/>
          <a:tailEnd type="arrow"/>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0.13579</cdr:x>
      <cdr:y>0.46849</cdr:y>
    </cdr:from>
    <cdr:to>
      <cdr:x>0.40102</cdr:x>
      <cdr:y>0.73151</cdr:y>
    </cdr:to>
    <cdr:sp macro="" textlink="">
      <cdr:nvSpPr>
        <cdr:cNvPr id="8" name="TextBox 7"/>
        <cdr:cNvSpPr txBox="1"/>
      </cdr:nvSpPr>
      <cdr:spPr>
        <a:xfrm xmlns:a="http://schemas.openxmlformats.org/drawingml/2006/main">
          <a:off x="1019176" y="1628775"/>
          <a:ext cx="1990725"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0.15609</cdr:x>
      <cdr:y>0.47671</cdr:y>
    </cdr:from>
    <cdr:to>
      <cdr:x>0.27792</cdr:x>
      <cdr:y>0.73973</cdr:y>
    </cdr:to>
    <cdr:sp macro="" textlink="">
      <cdr:nvSpPr>
        <cdr:cNvPr id="9" name="TextBox 8"/>
        <cdr:cNvSpPr txBox="1"/>
      </cdr:nvSpPr>
      <cdr:spPr>
        <a:xfrm xmlns:a="http://schemas.openxmlformats.org/drawingml/2006/main">
          <a:off x="1171577" y="16573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solidFill>
                <a:srgbClr val="D33BA0"/>
              </a:solidFill>
            </a:rPr>
            <a:t>other projects </a:t>
          </a:r>
        </a:p>
      </cdr:txBody>
    </cdr:sp>
  </cdr:relSizeAnchor>
  <cdr:relSizeAnchor xmlns:cdr="http://schemas.openxmlformats.org/drawingml/2006/chartDrawing">
    <cdr:from>
      <cdr:x>0.71193</cdr:x>
      <cdr:y>0.18082</cdr:y>
    </cdr:from>
    <cdr:to>
      <cdr:x>0.99365</cdr:x>
      <cdr:y>0.18082</cdr:y>
    </cdr:to>
    <cdr:sp macro="" textlink="">
      <cdr:nvSpPr>
        <cdr:cNvPr id="13" name="Straight Arrow Connector 12"/>
        <cdr:cNvSpPr/>
      </cdr:nvSpPr>
      <cdr:spPr>
        <a:xfrm xmlns:a="http://schemas.openxmlformats.org/drawingml/2006/main">
          <a:off x="5343527" y="628650"/>
          <a:ext cx="2114550" cy="0"/>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0.76396</cdr:x>
      <cdr:y>0.10411</cdr:y>
    </cdr:from>
    <cdr:to>
      <cdr:x>0.88579</cdr:x>
      <cdr:y>0.36712</cdr:y>
    </cdr:to>
    <cdr:sp macro="" textlink="">
      <cdr:nvSpPr>
        <cdr:cNvPr id="14" name="TextBox 13"/>
        <cdr:cNvSpPr txBox="1"/>
      </cdr:nvSpPr>
      <cdr:spPr>
        <a:xfrm xmlns:a="http://schemas.openxmlformats.org/drawingml/2006/main">
          <a:off x="5734052" y="3619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0.7807</cdr:x>
      <cdr:y>0.09836</cdr:y>
    </cdr:from>
    <cdr:to>
      <cdr:x>0.90252</cdr:x>
      <cdr:y>0.36138</cdr:y>
    </cdr:to>
    <cdr:sp macro="" textlink="">
      <cdr:nvSpPr>
        <cdr:cNvPr id="15" name="TextBox 14"/>
        <cdr:cNvSpPr txBox="1"/>
      </cdr:nvSpPr>
      <cdr:spPr>
        <a:xfrm xmlns:a="http://schemas.openxmlformats.org/drawingml/2006/main">
          <a:off x="6781800" y="457200"/>
          <a:ext cx="1058225" cy="122257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solidFill>
                <a:schemeClr val="tx2"/>
              </a:solidFill>
            </a:rPr>
            <a:t>PROSOL II </a:t>
          </a:r>
        </a:p>
      </cdr:txBody>
    </cdr:sp>
  </cdr:relSizeAnchor>
  <cdr:relSizeAnchor xmlns:cdr="http://schemas.openxmlformats.org/drawingml/2006/chartDrawing">
    <cdr:from>
      <cdr:x>0.57895</cdr:x>
      <cdr:y>0.2623</cdr:y>
    </cdr:from>
    <cdr:to>
      <cdr:x>0.68421</cdr:x>
      <cdr:y>0.45902</cdr:y>
    </cdr:to>
    <cdr:sp macro="" textlink="">
      <cdr:nvSpPr>
        <cdr:cNvPr id="10" name="TextBox 9"/>
        <cdr:cNvSpPr txBox="1"/>
      </cdr:nvSpPr>
      <cdr:spPr>
        <a:xfrm xmlns:a="http://schemas.openxmlformats.org/drawingml/2006/main">
          <a:off x="5029200" y="12192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solidFill>
                <a:srgbClr val="447032"/>
              </a:solidFill>
            </a:rPr>
            <a:t>PROSOL I </a:t>
          </a:r>
          <a:endParaRPr lang="en-US" sz="1600" b="1" dirty="0">
            <a:solidFill>
              <a:srgbClr val="447032"/>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8A2354-19A6-43C3-A4BA-57E5A260FCB1}" type="datetimeFigureOut">
              <a:rPr lang="fr-FR" smtClean="0"/>
              <a:pPr/>
              <a:t>2/26/13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16EAF7-DC00-4390-B42C-D5741F20B5E4}"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3078EF-9FED-435B-A7E1-F13248F2741F}" type="slidenum">
              <a:rPr lang="de-DE"/>
              <a:pPr/>
              <a:t>1</a:t>
            </a:fld>
            <a:endParaRPr lang="de-DE"/>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BZ"/>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noFill/>
          <a:ln>
            <a:solidFill>
              <a:srgbClr val="000000"/>
            </a:solidFill>
            <a:miter lim="800000"/>
            <a:headEnd/>
            <a:tailEnd/>
          </a:ln>
        </p:spPr>
      </p:sp>
      <p:sp>
        <p:nvSpPr>
          <p:cNvPr id="69634"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Before </a:t>
            </a:r>
            <a:r>
              <a:rPr lang="en-US" dirty="0" err="1" smtClean="0"/>
              <a:t>Prosol</a:t>
            </a:r>
            <a:r>
              <a:rPr lang="en-US" dirty="0" smtClean="0"/>
              <a:t>,</a:t>
            </a:r>
            <a:r>
              <a:rPr lang="en-US" baseline="0" dirty="0" smtClean="0"/>
              <a:t> other projects helped installing 103,000m 2 over a period of 20 years. </a:t>
            </a:r>
          </a:p>
          <a:p>
            <a:r>
              <a:rPr lang="en-US" baseline="0" dirty="0" smtClean="0"/>
              <a:t> </a:t>
            </a:r>
          </a:p>
          <a:p>
            <a:r>
              <a:rPr lang="en-US" baseline="0" dirty="0" smtClean="0"/>
              <a:t>For </a:t>
            </a:r>
            <a:r>
              <a:rPr lang="en-US" baseline="0" dirty="0" err="1" smtClean="0"/>
              <a:t>prosol</a:t>
            </a:r>
            <a:r>
              <a:rPr lang="en-US" baseline="0" dirty="0" smtClean="0"/>
              <a:t> 2, local agency took over the project, keeping the 20% capital cost subsidy  </a:t>
            </a:r>
          </a:p>
          <a:p>
            <a:r>
              <a:rPr lang="en-US" baseline="0" dirty="0" smtClean="0"/>
              <a:t>363, 000 m2 installed </a:t>
            </a:r>
            <a:r>
              <a:rPr lang="en-US" baseline="0" dirty="0" err="1" smtClean="0"/>
              <a:t>installed</a:t>
            </a:r>
            <a:r>
              <a:rPr lang="en-US" baseline="0" dirty="0" smtClean="0"/>
              <a:t> during </a:t>
            </a:r>
            <a:r>
              <a:rPr lang="en-US" baseline="0" dirty="0" err="1" smtClean="0"/>
              <a:t>prosol</a:t>
            </a:r>
            <a:r>
              <a:rPr lang="en-US" baseline="0" dirty="0" smtClean="0"/>
              <a:t> 1 and 2 </a:t>
            </a:r>
          </a:p>
          <a:p>
            <a:r>
              <a:rPr lang="en-US" baseline="0" dirty="0" smtClean="0"/>
              <a:t>Reach an installed surface of 1 million M2 by 2016 </a:t>
            </a:r>
          </a:p>
          <a:p>
            <a:endParaRPr lang="en-US" baseline="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3E45984F-AC6E-4B57-A35E-20B56FA2F739}" type="slidenum">
              <a:rPr lang="fr-FR" smtClean="0"/>
              <a:pPr/>
              <a:t>28</a:t>
            </a:fld>
            <a:endParaRPr lang="fr-FR" smtClean="0"/>
          </a:p>
        </p:txBody>
      </p:sp>
      <p:sp>
        <p:nvSpPr>
          <p:cNvPr id="29699" name="Rectangle 2"/>
          <p:cNvSpPr>
            <a:spLocks noGrp="1" noRot="1" noChangeAspect="1" noChangeArrowheads="1" noTextEdit="1"/>
          </p:cNvSpPr>
          <p:nvPr>
            <p:ph type="sldImg"/>
          </p:nvPr>
        </p:nvSpPr>
        <p:spPr>
          <a:xfrm>
            <a:off x="958465" y="686474"/>
            <a:ext cx="4941072" cy="3428114"/>
          </a:xfrm>
          <a:ln/>
        </p:spPr>
      </p:sp>
      <p:sp>
        <p:nvSpPr>
          <p:cNvPr id="29700"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p:spPr>
        <p:txBody>
          <a:bodyPr/>
          <a:lstStyle/>
          <a:p>
            <a:pPr>
              <a:lnSpc>
                <a:spcPct val="110000"/>
              </a:lnSpc>
              <a:spcBef>
                <a:spcPts val="504"/>
              </a:spcBef>
              <a:spcAft>
                <a:spcPts val="504"/>
              </a:spcAft>
              <a:buSzPct val="115000"/>
            </a:pPr>
            <a:r>
              <a:rPr lang="en-US" dirty="0" smtClean="0"/>
              <a:t>GIZ employs approximately 17,000 staff members worldwide, more than 60% of whom are local personnel.</a:t>
            </a:r>
          </a:p>
          <a:p>
            <a:pPr>
              <a:lnSpc>
                <a:spcPct val="110000"/>
              </a:lnSpc>
              <a:spcBef>
                <a:spcPts val="504"/>
              </a:spcBef>
              <a:spcAft>
                <a:spcPts val="504"/>
              </a:spcAft>
              <a:buSzPct val="115000"/>
            </a:pPr>
            <a:r>
              <a:rPr lang="en-US" dirty="0" smtClean="0"/>
              <a:t>In addition there are 1,135 </a:t>
            </a:r>
            <a:r>
              <a:rPr lang="en-US" dirty="0" smtClean="0">
                <a:solidFill>
                  <a:srgbClr val="FF0000"/>
                </a:solidFill>
              </a:rPr>
              <a:t>technical advisors,</a:t>
            </a:r>
            <a:r>
              <a:rPr lang="en-US" dirty="0" smtClean="0"/>
              <a:t> 750 integrated and 324 returning experts, 700 local experts in partner </a:t>
            </a:r>
            <a:r>
              <a:rPr lang="en-US" dirty="0" err="1" smtClean="0"/>
              <a:t>organisations</a:t>
            </a:r>
            <a:r>
              <a:rPr lang="en-US" dirty="0" smtClean="0"/>
              <a:t>, and 850 </a:t>
            </a:r>
            <a:r>
              <a:rPr lang="en-US" i="1" dirty="0" err="1" smtClean="0"/>
              <a:t>weltwärts</a:t>
            </a:r>
            <a:r>
              <a:rPr lang="en-US" i="1" dirty="0" smtClean="0"/>
              <a:t> </a:t>
            </a:r>
            <a:r>
              <a:rPr lang="en-US" dirty="0" smtClean="0"/>
              <a:t>volunteers.</a:t>
            </a:r>
          </a:p>
          <a:p>
            <a:pPr defTabSz="922538">
              <a:defRPr/>
            </a:pPr>
            <a:endParaRPr lang="de-DE" dirty="0" smtClean="0">
              <a:latin typeface="Times" pitchFamily="18" charset="0"/>
            </a:endParaRPr>
          </a:p>
          <a:p>
            <a:pPr eaLnBrk="1" hangingPunct="1"/>
            <a:endParaRPr lang="en-GB" dirty="0" smtClean="0">
              <a:latin typeface="Time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de-DE" dirty="0" smtClean="0"/>
              <a:t>Germany</a:t>
            </a:r>
            <a:r>
              <a:rPr lang="de-DE" baseline="0" dirty="0" smtClean="0"/>
              <a:t> </a:t>
            </a:r>
            <a:r>
              <a:rPr lang="de-DE" baseline="0" dirty="0" err="1" smtClean="0"/>
              <a:t>roundabout</a:t>
            </a:r>
            <a:r>
              <a:rPr lang="de-DE" baseline="0" dirty="0" smtClean="0"/>
              <a:t> 0,2 m²/ </a:t>
            </a:r>
            <a:r>
              <a:rPr lang="de-DE" baseline="0" dirty="0" err="1" smtClean="0"/>
              <a:t>inhabitant</a:t>
            </a:r>
            <a:r>
              <a:rPr lang="de-DE" baseline="0" dirty="0" smtClean="0"/>
              <a:t>, so 200 m²/1000 oder Österreich mit 8 </a:t>
            </a:r>
            <a:r>
              <a:rPr lang="de-DE" baseline="0" dirty="0" err="1" smtClean="0"/>
              <a:t>mio</a:t>
            </a:r>
            <a:r>
              <a:rPr lang="de-DE" baseline="0" dirty="0" smtClean="0"/>
              <a:t> Einwohnern und 5 </a:t>
            </a:r>
            <a:r>
              <a:rPr lang="de-DE" baseline="0" dirty="0" err="1" smtClean="0"/>
              <a:t>Mio</a:t>
            </a:r>
            <a:r>
              <a:rPr lang="de-DE" baseline="0" dirty="0" smtClean="0"/>
              <a:t> m² Kollektorfläche</a:t>
            </a:r>
            <a:endParaRPr lang="fr-FR" dirty="0"/>
          </a:p>
        </p:txBody>
      </p:sp>
      <p:sp>
        <p:nvSpPr>
          <p:cNvPr id="4" name="Espace réservé du numéro de diapositive 3"/>
          <p:cNvSpPr>
            <a:spLocks noGrp="1"/>
          </p:cNvSpPr>
          <p:nvPr>
            <p:ph type="sldNum" sz="quarter" idx="10"/>
          </p:nvPr>
        </p:nvSpPr>
        <p:spPr/>
        <p:txBody>
          <a:bodyPr/>
          <a:lstStyle/>
          <a:p>
            <a:fld id="{B716EAF7-DC00-4390-B42C-D5741F20B5E4}"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de-DE" dirty="0" smtClean="0"/>
              <a:t>Ad 2: </a:t>
            </a:r>
            <a:r>
              <a:rPr lang="de-DE" dirty="0" err="1" smtClean="0"/>
              <a:t>Installers</a:t>
            </a:r>
            <a:r>
              <a:rPr lang="de-DE" baseline="0" dirty="0" smtClean="0"/>
              <a:t> </a:t>
            </a:r>
            <a:r>
              <a:rPr lang="de-DE" baseline="0" dirty="0" err="1" smtClean="0"/>
              <a:t>need</a:t>
            </a:r>
            <a:r>
              <a:rPr lang="de-DE" baseline="0" dirty="0" smtClean="0"/>
              <a:t> </a:t>
            </a:r>
            <a:r>
              <a:rPr lang="de-DE" baseline="0" dirty="0" err="1" smtClean="0"/>
              <a:t>to</a:t>
            </a:r>
            <a:r>
              <a:rPr lang="de-DE" baseline="0" dirty="0" smtClean="0"/>
              <a:t> </a:t>
            </a:r>
            <a:r>
              <a:rPr lang="de-DE" baseline="0" dirty="0" err="1" smtClean="0"/>
              <a:t>be</a:t>
            </a:r>
            <a:r>
              <a:rPr lang="de-DE" baseline="0" dirty="0" smtClean="0"/>
              <a:t> </a:t>
            </a:r>
            <a:r>
              <a:rPr lang="de-DE" baseline="0" dirty="0" err="1" smtClean="0"/>
              <a:t>approved</a:t>
            </a:r>
            <a:r>
              <a:rPr lang="de-DE" baseline="0" dirty="0" smtClean="0"/>
              <a:t> </a:t>
            </a:r>
            <a:r>
              <a:rPr lang="de-DE" baseline="0" dirty="0" err="1" smtClean="0"/>
              <a:t>by</a:t>
            </a:r>
            <a:r>
              <a:rPr lang="de-DE" baseline="0" dirty="0" smtClean="0"/>
              <a:t> </a:t>
            </a:r>
            <a:r>
              <a:rPr lang="de-DE" baseline="0" dirty="0" err="1" smtClean="0"/>
              <a:t>the</a:t>
            </a:r>
            <a:r>
              <a:rPr lang="de-DE" baseline="0" dirty="0" smtClean="0"/>
              <a:t> national </a:t>
            </a:r>
            <a:r>
              <a:rPr lang="de-DE" baseline="0" dirty="0" err="1" smtClean="0"/>
              <a:t>energy</a:t>
            </a:r>
            <a:r>
              <a:rPr lang="de-DE" baseline="0" dirty="0" smtClean="0"/>
              <a:t> </a:t>
            </a:r>
            <a:r>
              <a:rPr lang="de-DE" baseline="0" dirty="0" err="1" smtClean="0"/>
              <a:t>agency</a:t>
            </a:r>
            <a:endParaRPr lang="fr-FR" dirty="0"/>
          </a:p>
        </p:txBody>
      </p:sp>
      <p:sp>
        <p:nvSpPr>
          <p:cNvPr id="4" name="Espace réservé du numéro de diapositive 3"/>
          <p:cNvSpPr>
            <a:spLocks noGrp="1"/>
          </p:cNvSpPr>
          <p:nvPr>
            <p:ph type="sldNum" sz="quarter" idx="10"/>
          </p:nvPr>
        </p:nvSpPr>
        <p:spPr/>
        <p:txBody>
          <a:bodyPr/>
          <a:lstStyle/>
          <a:p>
            <a:fld id="{B716EAF7-DC00-4390-B42C-D5741F20B5E4}" type="slidenum">
              <a:rPr lang="fr-FR" smtClean="0"/>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PROSOL goal is to upscale </a:t>
            </a:r>
            <a:r>
              <a:rPr lang="en-GB" b="1" i="1" dirty="0" smtClean="0">
                <a:solidFill>
                  <a:srgbClr val="0070C0"/>
                </a:solidFill>
              </a:rPr>
              <a:t>the Market for Residential Solar Water Heaters,</a:t>
            </a:r>
            <a:r>
              <a:rPr lang="en-GB" b="1" i="1" dirty="0" smtClean="0">
                <a:solidFill>
                  <a:srgbClr val="003399"/>
                </a:solidFill>
              </a:rPr>
              <a:t> </a:t>
            </a:r>
            <a:r>
              <a:rPr lang="en-US" dirty="0" smtClean="0"/>
              <a:t>with the aim to transition from technologies that run on fossil fuel to clean technologies reach a significant decrease of CO2 emissions at the household level.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Font typeface="Wingdings" pitchFamily="2" charset="2"/>
              <a:buNone/>
            </a:pPr>
            <a:r>
              <a:rPr lang="en-GB" sz="2600" b="1" dirty="0" smtClean="0"/>
              <a:t>Favourable conditions</a:t>
            </a:r>
          </a:p>
          <a:p>
            <a:r>
              <a:rPr lang="en-GB" sz="2400" dirty="0" smtClean="0"/>
              <a:t>High irradiation rates</a:t>
            </a:r>
          </a:p>
          <a:p>
            <a:r>
              <a:rPr lang="en-GB" sz="2400" dirty="0" smtClean="0"/>
              <a:t>Scant fossil reserves</a:t>
            </a:r>
          </a:p>
          <a:p>
            <a:r>
              <a:rPr lang="en-GB" sz="2400" dirty="0" smtClean="0"/>
              <a:t>Technical expertise &amp; infrastructure</a:t>
            </a:r>
          </a:p>
          <a:p>
            <a:pPr lvl="1"/>
            <a:r>
              <a:rPr lang="en-GB" sz="2000" dirty="0" smtClean="0"/>
              <a:t>GEF programme (1997-2001)</a:t>
            </a:r>
          </a:p>
          <a:p>
            <a:r>
              <a:rPr lang="en-GB" sz="2400" dirty="0" smtClean="0"/>
              <a:t>Energy conservation is a national priority</a:t>
            </a:r>
          </a:p>
          <a:p>
            <a:endParaRPr lang="en-US" sz="2400" dirty="0" smtClean="0"/>
          </a:p>
          <a:p>
            <a:pPr marL="261938" indent="-174625">
              <a:buFont typeface="Wingdings" pitchFamily="2" charset="2"/>
              <a:buNone/>
            </a:pPr>
            <a:r>
              <a:rPr lang="en-GB" sz="2600" b="1" dirty="0" smtClean="0"/>
              <a:t>Challenges</a:t>
            </a:r>
          </a:p>
          <a:p>
            <a:pPr marL="261938" indent="-174625"/>
            <a:r>
              <a:rPr lang="en-GB" sz="2400" dirty="0" smtClean="0"/>
              <a:t> Conventional sources subsidised: </a:t>
            </a:r>
          </a:p>
          <a:p>
            <a:pPr marL="788988" lvl="1"/>
            <a:r>
              <a:rPr lang="en-GB" sz="2000" dirty="0" smtClean="0"/>
              <a:t>LPG boilers dominate the market (78%)</a:t>
            </a:r>
          </a:p>
          <a:p>
            <a:pPr marL="261938" indent="-174625"/>
            <a:r>
              <a:rPr lang="en-GB" sz="2400" dirty="0" smtClean="0"/>
              <a:t> SWH heavily dependent on incentives</a:t>
            </a:r>
          </a:p>
          <a:p>
            <a:pPr marL="261938" indent="-174625"/>
            <a:r>
              <a:rPr lang="en-GB" sz="2400" dirty="0" smtClean="0"/>
              <a:t> Incentives intermittent</a:t>
            </a:r>
          </a:p>
          <a:p>
            <a:pPr marL="261938" indent="-174625"/>
            <a:r>
              <a:rPr lang="en-GB" sz="2400" dirty="0" smtClean="0"/>
              <a:t> Cash-based market</a:t>
            </a:r>
            <a:endParaRPr lang="en-US" sz="2400" dirty="0" smtClean="0"/>
          </a:p>
          <a:p>
            <a:endParaRPr lang="fr-FR" dirty="0" smtClean="0"/>
          </a:p>
          <a:p>
            <a:pPr>
              <a:spcBef>
                <a:spcPct val="0"/>
              </a:spcBef>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PROSOL goal is to upscale </a:t>
            </a:r>
            <a:r>
              <a:rPr lang="en-GB" b="1" i="1" dirty="0" smtClean="0">
                <a:solidFill>
                  <a:srgbClr val="0070C0"/>
                </a:solidFill>
              </a:rPr>
              <a:t>the Market for Residential Solar Water Heaters,</a:t>
            </a:r>
            <a:r>
              <a:rPr lang="en-GB" b="1" i="1" dirty="0" smtClean="0">
                <a:solidFill>
                  <a:srgbClr val="003399"/>
                </a:solidFill>
              </a:rPr>
              <a:t> </a:t>
            </a:r>
            <a:r>
              <a:rPr lang="en-US" dirty="0" smtClean="0"/>
              <a:t>with the aim to transition from technologies that run on fossil fuel to clean technologies reach a significant decrease of CO2 emissions at the household level.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For </a:t>
            </a:r>
            <a:r>
              <a:rPr lang="en-US" dirty="0" err="1" smtClean="0"/>
              <a:t>Prosol</a:t>
            </a:r>
            <a:r>
              <a:rPr lang="en-US" dirty="0" smtClean="0"/>
              <a:t> 1:</a:t>
            </a:r>
            <a:r>
              <a:rPr lang="en-US" baseline="0" dirty="0" smtClean="0"/>
              <a:t> the loan was taken by SWH suppliers </a:t>
            </a:r>
          </a:p>
          <a:p>
            <a:pPr>
              <a:spcBef>
                <a:spcPct val="0"/>
              </a:spcBef>
            </a:pPr>
            <a:r>
              <a:rPr lang="en-US" baseline="0" dirty="0" smtClean="0"/>
              <a:t>For </a:t>
            </a:r>
            <a:r>
              <a:rPr lang="en-US" baseline="0" dirty="0" err="1" smtClean="0"/>
              <a:t>Prosol</a:t>
            </a:r>
            <a:r>
              <a:rPr lang="en-US" baseline="0" dirty="0" smtClean="0"/>
              <a:t> 2: the loan was taken by the end users </a:t>
            </a:r>
          </a:p>
          <a:p>
            <a:pPr>
              <a:spcBef>
                <a:spcPct val="0"/>
              </a:spcBef>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r>
              <a:rPr lang="en-US"/>
              <a:t>This is self explanatory</a:t>
            </a: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gif"/><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pPr eaLnBrk="0" fontAlgn="base" hangingPunct="0">
              <a:spcBef>
                <a:spcPct val="0"/>
              </a:spcBef>
              <a:spcAft>
                <a:spcPct val="0"/>
              </a:spcAft>
            </a:pPr>
            <a:endParaRPr lang="de-DE" sz="2200" b="1">
              <a:solidFill>
                <a:srgbClr val="999999"/>
              </a:solidFill>
            </a:endParaRPr>
          </a:p>
        </p:txBody>
      </p:sp>
      <p:sp>
        <p:nvSpPr>
          <p:cNvPr id="93187"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pPr eaLnBrk="0" fontAlgn="base" hangingPunct="0">
              <a:spcBef>
                <a:spcPct val="0"/>
              </a:spcBef>
              <a:spcAft>
                <a:spcPct val="0"/>
              </a:spcAft>
            </a:pPr>
            <a:fld id="{B6627C32-A0CE-40F6-BDFA-3C7C724DC8AA}" type="datetime1">
              <a:rPr lang="de-DE" sz="1200">
                <a:solidFill>
                  <a:srgbClr val="FFFFFF"/>
                </a:solidFill>
              </a:rPr>
              <a:pPr eaLnBrk="0" fontAlgn="base" hangingPunct="0">
                <a:spcBef>
                  <a:spcPct val="0"/>
                </a:spcBef>
                <a:spcAft>
                  <a:spcPct val="0"/>
                </a:spcAft>
              </a:pPr>
              <a:t>2/26/13</a:t>
            </a:fld>
            <a:r>
              <a:rPr lang="de-DE" sz="1200">
                <a:solidFill>
                  <a:srgbClr val="FFFFFF"/>
                </a:solidFill>
              </a:rPr>
              <a:t>     Seite </a:t>
            </a:r>
            <a:fld id="{F7DC8B0F-09E1-4ADE-8436-67CF7C966884}" type="slidenum">
              <a:rPr lang="de-DE" sz="1200">
                <a:solidFill>
                  <a:srgbClr val="FFFFFF"/>
                </a:solidFill>
              </a:rPr>
              <a:pPr eaLnBrk="0" fontAlgn="base" hangingPunct="0">
                <a:spcBef>
                  <a:spcPct val="0"/>
                </a:spcBef>
                <a:spcAft>
                  <a:spcPct val="0"/>
                </a:spcAft>
              </a:pPr>
              <a:t>‹#›</a:t>
            </a:fld>
            <a:endParaRPr lang="de-DE" sz="1200">
              <a:solidFill>
                <a:srgbClr val="FFFFFF"/>
              </a:solidFill>
            </a:endParaRPr>
          </a:p>
        </p:txBody>
      </p:sp>
      <p:sp>
        <p:nvSpPr>
          <p:cNvPr id="93188"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eaLnBrk="0" fontAlgn="base" hangingPunct="0">
              <a:spcBef>
                <a:spcPct val="0"/>
              </a:spcBef>
              <a:spcAft>
                <a:spcPct val="0"/>
              </a:spcAft>
            </a:pPr>
            <a:endParaRPr lang="en-BZ" sz="2400">
              <a:solidFill>
                <a:srgbClr val="000000"/>
              </a:solidFill>
              <a:latin typeface="Times" charset="0"/>
            </a:endParaRPr>
          </a:p>
        </p:txBody>
      </p:sp>
      <p:sp>
        <p:nvSpPr>
          <p:cNvPr id="93190"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pPr eaLnBrk="0" fontAlgn="base" hangingPunct="0">
              <a:spcBef>
                <a:spcPct val="0"/>
              </a:spcBef>
              <a:spcAft>
                <a:spcPct val="0"/>
              </a:spcAft>
            </a:pPr>
            <a:endParaRPr lang="de-DE" sz="2200" b="1">
              <a:solidFill>
                <a:srgbClr val="999999"/>
              </a:solidFill>
            </a:endParaRPr>
          </a:p>
        </p:txBody>
      </p:sp>
      <p:pic>
        <p:nvPicPr>
          <p:cNvPr id="93191" name="Picture 7"/>
          <p:cNvPicPr>
            <a:picLocks noChangeAspect="1" noChangeArrowheads="1"/>
          </p:cNvPicPr>
          <p:nvPr/>
        </p:nvPicPr>
        <p:blipFill>
          <a:blip r:embed="rId2" cstate="print">
            <a:lum contrast="-20000"/>
          </a:blip>
          <a:srcRect/>
          <a:stretch>
            <a:fillRect/>
          </a:stretch>
        </p:blipFill>
        <p:spPr bwMode="auto">
          <a:xfrm>
            <a:off x="7999413" y="0"/>
            <a:ext cx="1144587" cy="762000"/>
          </a:xfrm>
          <a:prstGeom prst="rect">
            <a:avLst/>
          </a:prstGeom>
          <a:noFill/>
        </p:spPr>
      </p:pic>
      <p:sp>
        <p:nvSpPr>
          <p:cNvPr id="93193"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pPr eaLnBrk="0" fontAlgn="base" hangingPunct="0">
              <a:spcBef>
                <a:spcPct val="0"/>
              </a:spcBef>
              <a:spcAft>
                <a:spcPct val="0"/>
              </a:spcAft>
            </a:pPr>
            <a:endParaRPr lang="de-DE" sz="2200" b="1">
              <a:solidFill>
                <a:srgbClr val="999999"/>
              </a:solidFill>
            </a:endParaRPr>
          </a:p>
        </p:txBody>
      </p:sp>
      <p:sp>
        <p:nvSpPr>
          <p:cNvPr id="93195"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eaLnBrk="0" fontAlgn="base" hangingPunct="0">
              <a:spcBef>
                <a:spcPct val="0"/>
              </a:spcBef>
              <a:spcAft>
                <a:spcPct val="0"/>
              </a:spcAft>
            </a:pPr>
            <a:endParaRPr lang="en-BZ" sz="2400">
              <a:solidFill>
                <a:srgbClr val="000000"/>
              </a:solidFill>
              <a:latin typeface="Times" charset="0"/>
            </a:endParaRPr>
          </a:p>
        </p:txBody>
      </p:sp>
      <p:sp>
        <p:nvSpPr>
          <p:cNvPr id="93196" name="Line 12"/>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pPr eaLnBrk="0" fontAlgn="base" hangingPunct="0">
              <a:spcBef>
                <a:spcPct val="0"/>
              </a:spcBef>
              <a:spcAft>
                <a:spcPct val="0"/>
              </a:spcAft>
            </a:pPr>
            <a:endParaRPr lang="de-DE" sz="2200" b="1">
              <a:solidFill>
                <a:srgbClr val="999999"/>
              </a:solidFill>
            </a:endParaRPr>
          </a:p>
        </p:txBody>
      </p:sp>
      <p:sp>
        <p:nvSpPr>
          <p:cNvPr id="93199" name="Rectangle 15"/>
          <p:cNvSpPr>
            <a:spLocks noGrp="1" noChangeArrowheads="1"/>
          </p:cNvSpPr>
          <p:nvPr>
            <p:ph type="ctrTitle" sz="quarter" hasCustomPrompt="1"/>
          </p:nvPr>
        </p:nvSpPr>
        <p:spPr>
          <a:xfrm>
            <a:off x="1040400" y="1993726"/>
            <a:ext cx="7034400" cy="1143000"/>
          </a:xfrm>
        </p:spPr>
        <p:txBody>
          <a:bodyPr anchor="ctr"/>
          <a:lstStyle>
            <a:lvl1pPr algn="ctr">
              <a:defRPr/>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93200"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sous-titre</a:t>
            </a:r>
            <a:endParaRPr lang="de-DE" dirty="0"/>
          </a:p>
        </p:txBody>
      </p:sp>
      <p:sp>
        <p:nvSpPr>
          <p:cNvPr id="93202" name="Line 18"/>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pPr eaLnBrk="0" fontAlgn="base" hangingPunct="0">
              <a:spcBef>
                <a:spcPct val="0"/>
              </a:spcBef>
              <a:spcAft>
                <a:spcPct val="0"/>
              </a:spcAft>
            </a:pPr>
            <a:endParaRPr lang="de-DE" sz="2200" b="1">
              <a:solidFill>
                <a:srgbClr val="999999"/>
              </a:solidFill>
            </a:endParaRPr>
          </a:p>
        </p:txBody>
      </p:sp>
      <p:pic>
        <p:nvPicPr>
          <p:cNvPr id="93204" name="Picture 20" descr="Weltkugel_klein_neu.gif                                        0005A183jeany                          BB53F533:"/>
          <p:cNvPicPr>
            <a:picLocks noChangeAspect="1" noChangeArrowheads="1"/>
          </p:cNvPicPr>
          <p:nvPr/>
        </p:nvPicPr>
        <p:blipFill>
          <a:blip r:embed="rId3" cstate="print"/>
          <a:srcRect/>
          <a:stretch>
            <a:fillRect/>
          </a:stretch>
        </p:blipFill>
        <p:spPr bwMode="auto">
          <a:xfrm>
            <a:off x="7996238" y="0"/>
            <a:ext cx="1147762" cy="762000"/>
          </a:xfrm>
          <a:prstGeom prst="rect">
            <a:avLst/>
          </a:prstGeom>
          <a:noFill/>
        </p:spPr>
      </p:pic>
      <p:pic>
        <p:nvPicPr>
          <p:cNvPr id="15" name="Grafik 14" descr="gizlogo-standard-rgb.gif"/>
          <p:cNvPicPr>
            <a:picLocks noChangeAspect="1"/>
          </p:cNvPicPr>
          <p:nvPr userDrawn="1"/>
        </p:nvPicPr>
        <p:blipFill>
          <a:blip r:embed="rId4" cstate="print"/>
          <a:srcRect t="11113" b="15862"/>
          <a:stretch>
            <a:fillRect/>
          </a:stretch>
        </p:blipFill>
        <p:spPr>
          <a:xfrm>
            <a:off x="273900" y="66675"/>
            <a:ext cx="900000" cy="657225"/>
          </a:xfrm>
          <a:prstGeom prst="rect">
            <a:avLst/>
          </a:prstGeom>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2_Titel und Inhalt">
    <p:spTree>
      <p:nvGrpSpPr>
        <p:cNvPr id="1" name=""/>
        <p:cNvGrpSpPr/>
        <p:nvPr/>
      </p:nvGrpSpPr>
      <p:grpSpPr>
        <a:xfrm>
          <a:off x="0" y="0"/>
          <a:ext cx="0" cy="0"/>
          <a:chOff x="0" y="0"/>
          <a:chExt cx="0" cy="0"/>
        </a:xfrm>
      </p:grpSpPr>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69875"/>
            <a:ext cx="8383588" cy="58562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11EC0FDF-7A5D-4518-9926-EA258DA3C1A1}" type="slidenum">
              <a:rPr lang="fr-FR"/>
              <a:pPr>
                <a:defRPr/>
              </a:pPr>
              <a:t>‹#›</a:t>
            </a:fld>
            <a:endParaRPr lang="fr-F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2815004" y="152400"/>
            <a:ext cx="4429857" cy="5334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281354" y="1524000"/>
            <a:ext cx="4255477" cy="49530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77508" y="1524000"/>
            <a:ext cx="4255477" cy="24003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77508" y="4076700"/>
            <a:ext cx="4255477" cy="24003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r>
              <a:rPr lang="de-DE" dirty="0" smtClean="0"/>
              <a:t> </a:t>
            </a:r>
            <a:endParaRPr lang="de-DE" dirty="0"/>
          </a:p>
        </p:txBody>
      </p:sp>
      <p:sp>
        <p:nvSpPr>
          <p:cNvPr id="3" name="Inhaltsplatzhalter 2"/>
          <p:cNvSpPr>
            <a:spLocks noGrp="1"/>
          </p:cNvSpPr>
          <p:nvPr>
            <p:ph idx="1" hasCustomPrompt="1"/>
          </p:nvPr>
        </p:nvSpPr>
        <p:spPr/>
        <p:txBody>
          <a:bodyPr/>
          <a:lstStyle>
            <a:lvl2pPr>
              <a:defRPr sz="2200" baseline="0"/>
            </a:lvl2pPr>
            <a:lvl3pPr>
              <a:defRPr sz="2000" baseline="0"/>
            </a:lvl3pPr>
            <a:lvl4pPr>
              <a:defRPr sz="1800" baseline="0"/>
            </a:lvl4pPr>
            <a:lvl5pPr>
              <a:defRPr sz="1600" baseline="0"/>
            </a:lvl5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4" name="Datumsplatzhalter 3"/>
          <p:cNvSpPr>
            <a:spLocks noGrp="1"/>
          </p:cNvSpPr>
          <p:nvPr>
            <p:ph type="dt" sz="half" idx="10"/>
          </p:nvPr>
        </p:nvSpPr>
        <p:spPr/>
        <p:txBody>
          <a:bodyPr/>
          <a:lstStyle>
            <a:lvl1pPr>
              <a:defRPr/>
            </a:lvl1pPr>
          </a:lstStyle>
          <a:p>
            <a:fld id="{692CB778-1684-4820-AE01-A6CF65E48D70}" type="datetime1">
              <a:rPr lang="de-DE" smtClean="0">
                <a:solidFill>
                  <a:srgbClr val="FFFFFF"/>
                </a:solidFill>
              </a:rPr>
              <a:pPr/>
              <a:t>2/26/13</a:t>
            </a:fld>
            <a:endParaRPr lang="de-DE">
              <a:solidFill>
                <a:srgbClr val="FFFFFF"/>
              </a:solidFill>
            </a:endParaRPr>
          </a:p>
        </p:txBody>
      </p:sp>
      <p:sp>
        <p:nvSpPr>
          <p:cNvPr id="5" name="Fußzeilenplatzhalter 4"/>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3880808"/>
            <a:ext cx="7034400" cy="1144800"/>
          </a:xfrm>
        </p:spPr>
        <p:txBody>
          <a:bodyPr/>
          <a:lstStyle>
            <a:lvl1pPr algn="ctr" rtl="0" fontAlgn="base">
              <a:spcBef>
                <a:spcPct val="0"/>
              </a:spcBef>
              <a:spcAft>
                <a:spcPct val="0"/>
              </a:spcAft>
              <a:defRPr lang="de-DE" sz="3600" dirty="0">
                <a:solidFill>
                  <a:schemeClr val="tx1"/>
                </a:solidFill>
                <a:latin typeface="+mj-lt"/>
                <a:ea typeface="+mj-ea"/>
                <a:cs typeface="+mj-cs"/>
              </a:defRPr>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Textplatzhalter 2"/>
          <p:cNvSpPr>
            <a:spLocks noGrp="1"/>
          </p:cNvSpPr>
          <p:nvPr>
            <p:ph type="body" idx="1" hasCustomPrompt="1"/>
          </p:nvPr>
        </p:nvSpPr>
        <p:spPr>
          <a:xfrm>
            <a:off x="1040400" y="2292939"/>
            <a:ext cx="7034400" cy="1500187"/>
          </a:xfrm>
        </p:spPr>
        <p:txBody>
          <a:bodyPr anchor="b"/>
          <a:lstStyle>
            <a:lvl1pPr marL="0" indent="0" algn="ctr" rtl="0" fontAlgn="base">
              <a:spcBef>
                <a:spcPct val="20000"/>
              </a:spcBef>
              <a:spcAft>
                <a:spcPct val="0"/>
              </a:spcAft>
              <a:buClr>
                <a:srgbClr val="C80F0F"/>
              </a:buClr>
              <a:buFont typeface="Wingdings" pitchFamily="2" charset="2"/>
              <a:buNone/>
              <a:tabLst>
                <a:tab pos="2190750" algn="l"/>
              </a:tabLst>
              <a:defRPr lang="de-DE" sz="2800" baseline="0" dirty="0" smtClean="0">
                <a:solidFill>
                  <a:schemeClr val="tx1"/>
                </a:solidFill>
                <a:latin typeface="+mn-lt"/>
                <a:ea typeface="+mn-ea"/>
                <a:cs typeface="+mn-c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p:txBody>
      </p:sp>
      <p:sp>
        <p:nvSpPr>
          <p:cNvPr id="4" name="Datumsplatzhalter 3"/>
          <p:cNvSpPr>
            <a:spLocks noGrp="1"/>
          </p:cNvSpPr>
          <p:nvPr>
            <p:ph type="dt" sz="half" idx="10"/>
          </p:nvPr>
        </p:nvSpPr>
        <p:spPr/>
        <p:txBody>
          <a:bodyPr/>
          <a:lstStyle>
            <a:lvl1pPr>
              <a:defRPr/>
            </a:lvl1pPr>
          </a:lstStyle>
          <a:p>
            <a:fld id="{0969C08B-3F0B-45F7-96FC-E0E7F1EDB571}" type="datetime1">
              <a:rPr lang="de-DE" smtClean="0">
                <a:solidFill>
                  <a:srgbClr val="FFFFFF"/>
                </a:solidFill>
              </a:rPr>
              <a:pPr/>
              <a:t>2/26/13</a:t>
            </a:fld>
            <a:endParaRPr lang="de-DE">
              <a:solidFill>
                <a:srgbClr val="FFFFFF"/>
              </a:solidFill>
            </a:endParaRPr>
          </a:p>
        </p:txBody>
      </p:sp>
      <p:sp>
        <p:nvSpPr>
          <p:cNvPr id="5" name="Fußzeilenplatzhalter 4"/>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Inhaltsplatzhalter 2"/>
          <p:cNvSpPr>
            <a:spLocks noGrp="1"/>
          </p:cNvSpPr>
          <p:nvPr>
            <p:ph sz="half" idx="1" hasCustomPrompt="1"/>
          </p:nvPr>
        </p:nvSpPr>
        <p:spPr>
          <a:xfrm>
            <a:off x="1039813"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4" name="Inhaltsplatzhalter 3"/>
          <p:cNvSpPr>
            <a:spLocks noGrp="1"/>
          </p:cNvSpPr>
          <p:nvPr>
            <p:ph sz="half" idx="2" hasCustomPrompt="1"/>
          </p:nvPr>
        </p:nvSpPr>
        <p:spPr>
          <a:xfrm>
            <a:off x="4595812"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5" name="Datumsplatzhalter 4"/>
          <p:cNvSpPr>
            <a:spLocks noGrp="1"/>
          </p:cNvSpPr>
          <p:nvPr>
            <p:ph type="dt" sz="half" idx="10"/>
          </p:nvPr>
        </p:nvSpPr>
        <p:spPr/>
        <p:txBody>
          <a:bodyPr/>
          <a:lstStyle>
            <a:lvl1pPr>
              <a:defRPr/>
            </a:lvl1pPr>
          </a:lstStyle>
          <a:p>
            <a:fld id="{9FD9DA14-23DB-4005-9410-95D99DFE4ACC}" type="datetime1">
              <a:rPr lang="de-DE" smtClean="0">
                <a:solidFill>
                  <a:srgbClr val="FFFFFF"/>
                </a:solidFill>
              </a:rPr>
              <a:pPr/>
              <a:t>2/26/13</a:t>
            </a:fld>
            <a:endParaRPr lang="de-DE">
              <a:solidFill>
                <a:srgbClr val="FFFFFF"/>
              </a:solidFill>
            </a:endParaRPr>
          </a:p>
        </p:txBody>
      </p:sp>
      <p:sp>
        <p:nvSpPr>
          <p:cNvPr id="6" name="Fußzeilenplatzhalter 5"/>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7034400" cy="619200"/>
          </a:xfrm>
        </p:spPr>
        <p:txBody>
          <a:bodyPr/>
          <a:lstStyle>
            <a:lvl1pPr>
              <a:defRPr/>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Textplatzhalter 2"/>
          <p:cNvSpPr>
            <a:spLocks noGrp="1"/>
          </p:cNvSpPr>
          <p:nvPr>
            <p:ph type="body" idx="1" hasCustomPrompt="1"/>
          </p:nvPr>
        </p:nvSpPr>
        <p:spPr>
          <a:xfrm>
            <a:off x="1040400" y="2098784"/>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err="1" smtClean="0"/>
              <a:t>Ajouter</a:t>
            </a:r>
            <a:r>
              <a:rPr lang="de-DE" dirty="0" smtClean="0"/>
              <a:t> du texte</a:t>
            </a:r>
          </a:p>
        </p:txBody>
      </p:sp>
      <p:sp>
        <p:nvSpPr>
          <p:cNvPr id="4" name="Inhaltsplatzhalter 3"/>
          <p:cNvSpPr>
            <a:spLocks noGrp="1"/>
          </p:cNvSpPr>
          <p:nvPr>
            <p:ph sz="half" idx="2" hasCustomPrompt="1"/>
          </p:nvPr>
        </p:nvSpPr>
        <p:spPr>
          <a:xfrm>
            <a:off x="1040400" y="2668044"/>
            <a:ext cx="3463200" cy="3557392"/>
          </a:xfrm>
        </p:spPr>
        <p:txBody>
          <a:bodyPr/>
          <a:lstStyle>
            <a:lvl1pPr>
              <a:defRPr sz="24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5" name="Textplatzhalter 4"/>
          <p:cNvSpPr>
            <a:spLocks noGrp="1"/>
          </p:cNvSpPr>
          <p:nvPr>
            <p:ph type="body" sz="quarter" idx="3" hasCustomPrompt="1"/>
          </p:nvPr>
        </p:nvSpPr>
        <p:spPr>
          <a:xfrm>
            <a:off x="4615200" y="2098783"/>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err="1" smtClean="0"/>
              <a:t>Ajouter</a:t>
            </a:r>
            <a:r>
              <a:rPr lang="de-DE" dirty="0" smtClean="0"/>
              <a:t> du texte</a:t>
            </a:r>
          </a:p>
        </p:txBody>
      </p:sp>
      <p:sp>
        <p:nvSpPr>
          <p:cNvPr id="6" name="Inhaltsplatzhalter 5"/>
          <p:cNvSpPr>
            <a:spLocks noGrp="1"/>
          </p:cNvSpPr>
          <p:nvPr>
            <p:ph sz="quarter" idx="4" hasCustomPrompt="1"/>
          </p:nvPr>
        </p:nvSpPr>
        <p:spPr>
          <a:xfrm>
            <a:off x="4615200" y="2668044"/>
            <a:ext cx="3463200" cy="3557392"/>
          </a:xfrm>
        </p:spPr>
        <p:txBody>
          <a:bodyPr/>
          <a:lstStyle>
            <a:lvl1pPr>
              <a:defRPr lang="de-DE" sz="2400" dirty="0" smtClean="0">
                <a:solidFill>
                  <a:schemeClr val="tx1"/>
                </a:solidFill>
                <a:latin typeface="+mn-lt"/>
                <a:ea typeface="+mn-ea"/>
                <a:cs typeface="+mn-cs"/>
              </a:defRPr>
            </a:lvl1pPr>
            <a:lvl2pPr>
              <a:defRPr lang="de-DE" sz="2200" dirty="0" smtClean="0">
                <a:solidFill>
                  <a:schemeClr val="tx1"/>
                </a:solidFill>
                <a:latin typeface="+mn-lt"/>
              </a:defRPr>
            </a:lvl2pPr>
            <a:lvl3pPr>
              <a:defRPr lang="de-DE" sz="2000" dirty="0" smtClean="0">
                <a:solidFill>
                  <a:schemeClr val="tx1"/>
                </a:solidFill>
                <a:latin typeface="+mn-lt"/>
              </a:defRPr>
            </a:lvl3pPr>
            <a:lvl4pPr>
              <a:defRPr lang="de-DE" sz="1800" dirty="0" smtClean="0">
                <a:solidFill>
                  <a:schemeClr val="tx1"/>
                </a:solidFill>
                <a:latin typeface="+mn-lt"/>
              </a:defRPr>
            </a:lvl4pPr>
            <a:lvl5pPr>
              <a:defRPr lang="de-DE" sz="1600" dirty="0" smtClean="0">
                <a:solidFill>
                  <a:schemeClr val="tx1"/>
                </a:solidFill>
                <a:latin typeface="+mn-lt"/>
              </a:defRPr>
            </a:lvl5pPr>
            <a:lvl6pPr>
              <a:defRPr sz="1600"/>
            </a:lvl6pPr>
            <a:lvl7pPr>
              <a:defRPr sz="1600"/>
            </a:lvl7pPr>
            <a:lvl8pPr>
              <a:defRPr sz="1600"/>
            </a:lvl8pPr>
            <a:lvl9pPr>
              <a:defRPr sz="16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7" name="Datumsplatzhalter 6"/>
          <p:cNvSpPr>
            <a:spLocks noGrp="1"/>
          </p:cNvSpPr>
          <p:nvPr>
            <p:ph type="dt" sz="half" idx="10"/>
          </p:nvPr>
        </p:nvSpPr>
        <p:spPr/>
        <p:txBody>
          <a:bodyPr/>
          <a:lstStyle>
            <a:lvl1pPr>
              <a:defRPr/>
            </a:lvl1pPr>
          </a:lstStyle>
          <a:p>
            <a:fld id="{62691A89-BDBC-4828-A08B-29C7176101A4}" type="datetime1">
              <a:rPr lang="de-DE" smtClean="0">
                <a:solidFill>
                  <a:srgbClr val="FFFFFF"/>
                </a:solidFill>
              </a:rPr>
              <a:pPr/>
              <a:t>2/26/13</a:t>
            </a:fld>
            <a:endParaRPr lang="de-DE">
              <a:solidFill>
                <a:srgbClr val="FFFFFF"/>
              </a:solidFill>
            </a:endParaRPr>
          </a:p>
        </p:txBody>
      </p:sp>
      <p:sp>
        <p:nvSpPr>
          <p:cNvPr id="8" name="Fußzeilenplatzhalter 7"/>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Datumsplatzhalter 2"/>
          <p:cNvSpPr>
            <a:spLocks noGrp="1"/>
          </p:cNvSpPr>
          <p:nvPr>
            <p:ph type="dt" sz="half" idx="10"/>
          </p:nvPr>
        </p:nvSpPr>
        <p:spPr/>
        <p:txBody>
          <a:bodyPr/>
          <a:lstStyle>
            <a:lvl1pPr>
              <a:defRPr/>
            </a:lvl1pPr>
          </a:lstStyle>
          <a:p>
            <a:fld id="{F1C72ECF-0AE0-4187-A5C1-9378F853A497}" type="datetime1">
              <a:rPr lang="de-DE" smtClean="0">
                <a:solidFill>
                  <a:srgbClr val="FFFFFF"/>
                </a:solidFill>
              </a:rPr>
              <a:pPr/>
              <a:t>2/26/13</a:t>
            </a:fld>
            <a:endParaRPr lang="de-DE">
              <a:solidFill>
                <a:srgbClr val="FFFFFF"/>
              </a:solidFill>
            </a:endParaRPr>
          </a:p>
        </p:txBody>
      </p:sp>
      <p:sp>
        <p:nvSpPr>
          <p:cNvPr id="4" name="Fußzeilenplatzhalter 3"/>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90B70727-BA99-4A8B-B070-898FC5BD9116}" type="datetime1">
              <a:rPr lang="de-DE" smtClean="0">
                <a:solidFill>
                  <a:srgbClr val="FFFFFF"/>
                </a:solidFill>
              </a:rPr>
              <a:pPr/>
              <a:t>2/26/13</a:t>
            </a:fld>
            <a:endParaRPr lang="de-DE">
              <a:solidFill>
                <a:srgbClr val="FFFFFF"/>
              </a:solidFill>
            </a:endParaRPr>
          </a:p>
        </p:txBody>
      </p:sp>
      <p:sp>
        <p:nvSpPr>
          <p:cNvPr id="3" name="Fußzeilenplatzhalter 2"/>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2484000" cy="1357052"/>
          </a:xfrm>
        </p:spPr>
        <p:txBody>
          <a:bodyPr anchor="b"/>
          <a:lstStyle>
            <a:lvl1pPr algn="l">
              <a:defRPr sz="2800" b="0"/>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Inhaltsplatzhalter 2"/>
          <p:cNvSpPr>
            <a:spLocks noGrp="1"/>
          </p:cNvSpPr>
          <p:nvPr>
            <p:ph idx="1" hasCustomPrompt="1"/>
          </p:nvPr>
        </p:nvSpPr>
        <p:spPr>
          <a:xfrm>
            <a:off x="3620022" y="1411201"/>
            <a:ext cx="4453200" cy="4814235"/>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a:p>
        </p:txBody>
      </p:sp>
      <p:sp>
        <p:nvSpPr>
          <p:cNvPr id="4" name="Textplatzhalter 3"/>
          <p:cNvSpPr>
            <a:spLocks noGrp="1"/>
          </p:cNvSpPr>
          <p:nvPr>
            <p:ph type="body" sz="half" idx="2" hasCustomPrompt="1"/>
          </p:nvPr>
        </p:nvSpPr>
        <p:spPr>
          <a:xfrm>
            <a:off x="1040400" y="2893512"/>
            <a:ext cx="2484000" cy="3331925"/>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p:txBody>
      </p:sp>
      <p:sp>
        <p:nvSpPr>
          <p:cNvPr id="5" name="Datumsplatzhalter 4"/>
          <p:cNvSpPr>
            <a:spLocks noGrp="1"/>
          </p:cNvSpPr>
          <p:nvPr>
            <p:ph type="dt" sz="half" idx="10"/>
          </p:nvPr>
        </p:nvSpPr>
        <p:spPr/>
        <p:txBody>
          <a:bodyPr/>
          <a:lstStyle>
            <a:lvl1pPr>
              <a:defRPr/>
            </a:lvl1pPr>
          </a:lstStyle>
          <a:p>
            <a:fld id="{86586C2A-983F-4022-9DD0-DD623A56FF94}" type="datetime1">
              <a:rPr lang="de-DE" smtClean="0">
                <a:solidFill>
                  <a:srgbClr val="FFFFFF"/>
                </a:solidFill>
              </a:rPr>
              <a:pPr/>
              <a:t>2/26/13</a:t>
            </a:fld>
            <a:endParaRPr lang="de-DE">
              <a:solidFill>
                <a:srgbClr val="FFFFFF"/>
              </a:solidFill>
            </a:endParaRPr>
          </a:p>
        </p:txBody>
      </p:sp>
      <p:sp>
        <p:nvSpPr>
          <p:cNvPr id="6" name="Fußzeilenplatzhalter 5"/>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4860099"/>
            <a:ext cx="7034400" cy="526093"/>
          </a:xfrm>
        </p:spPr>
        <p:txBody>
          <a:bodyPr anchor="b"/>
          <a:lstStyle>
            <a:lvl1pPr algn="l">
              <a:defRPr sz="2800" b="0" baseline="0"/>
            </a:lvl1pPr>
          </a:lstStyle>
          <a:p>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a:p>
        </p:txBody>
      </p:sp>
      <p:sp>
        <p:nvSpPr>
          <p:cNvPr id="3" name="Bildplatzhalter 2"/>
          <p:cNvSpPr>
            <a:spLocks noGrp="1"/>
          </p:cNvSpPr>
          <p:nvPr>
            <p:ph type="pic" idx="1" hasCustomPrompt="1"/>
          </p:nvPr>
        </p:nvSpPr>
        <p:spPr>
          <a:xfrm>
            <a:off x="1152525" y="1411201"/>
            <a:ext cx="6831014" cy="336121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lang="de-DE" dirty="0"/>
          </a:p>
        </p:txBody>
      </p:sp>
      <p:sp>
        <p:nvSpPr>
          <p:cNvPr id="4" name="Textplatzhalter 3"/>
          <p:cNvSpPr>
            <a:spLocks noGrp="1"/>
          </p:cNvSpPr>
          <p:nvPr>
            <p:ph type="body" sz="half" idx="2" hasCustomPrompt="1"/>
          </p:nvPr>
        </p:nvSpPr>
        <p:spPr>
          <a:xfrm>
            <a:off x="1040400" y="5486400"/>
            <a:ext cx="7034400" cy="739036"/>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p:txBody>
      </p:sp>
      <p:sp>
        <p:nvSpPr>
          <p:cNvPr id="5" name="Datumsplatzhalter 4"/>
          <p:cNvSpPr>
            <a:spLocks noGrp="1"/>
          </p:cNvSpPr>
          <p:nvPr>
            <p:ph type="dt" sz="half" idx="10"/>
          </p:nvPr>
        </p:nvSpPr>
        <p:spPr/>
        <p:txBody>
          <a:bodyPr/>
          <a:lstStyle>
            <a:lvl1pPr>
              <a:defRPr/>
            </a:lvl1pPr>
          </a:lstStyle>
          <a:p>
            <a:fld id="{BB0ECFE9-3A9E-4E5E-AF41-520ACE265A77}" type="datetime1">
              <a:rPr lang="de-DE" smtClean="0">
                <a:solidFill>
                  <a:srgbClr val="FFFFFF"/>
                </a:solidFill>
              </a:rPr>
              <a:pPr/>
              <a:t>2/26/13</a:t>
            </a:fld>
            <a:endParaRPr lang="de-DE">
              <a:solidFill>
                <a:srgbClr val="FFFFFF"/>
              </a:solidFill>
            </a:endParaRPr>
          </a:p>
        </p:txBody>
      </p:sp>
      <p:sp>
        <p:nvSpPr>
          <p:cNvPr id="6" name="Fußzeilenplatzhalter 5"/>
          <p:cNvSpPr>
            <a:spLocks noGrp="1"/>
          </p:cNvSpPr>
          <p:nvPr>
            <p:ph type="ftr" sz="quarter" idx="11"/>
          </p:nvPr>
        </p:nvSpPr>
        <p:spPr/>
        <p:txBody>
          <a:bodyPr/>
          <a:lstStyle>
            <a:lvl1pPr>
              <a:defRPr/>
            </a:lvl1pPr>
          </a:lstStyle>
          <a:p>
            <a:endParaRPr lang="en-BZ">
              <a:solidFill>
                <a:srgbClr val="FFFFFF"/>
              </a:solidFill>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3.gif"/><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2.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pPr eaLnBrk="0" fontAlgn="base" hangingPunct="0">
              <a:spcBef>
                <a:spcPct val="0"/>
              </a:spcBef>
              <a:spcAft>
                <a:spcPct val="0"/>
              </a:spcAft>
            </a:pPr>
            <a:endParaRPr lang="de-DE" sz="2200" b="1">
              <a:solidFill>
                <a:srgbClr val="999999"/>
              </a:solidFill>
            </a:endParaRPr>
          </a:p>
        </p:txBody>
      </p:sp>
      <p:sp>
        <p:nvSpPr>
          <p:cNvPr id="75779"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pPr eaLnBrk="0" fontAlgn="base" hangingPunct="0">
              <a:spcBef>
                <a:spcPct val="0"/>
              </a:spcBef>
              <a:spcAft>
                <a:spcPct val="0"/>
              </a:spcAft>
            </a:pPr>
            <a:fld id="{AB81C545-FE68-41D5-BEA4-2878944C354C}" type="datetime1">
              <a:rPr lang="de-DE" sz="1200">
                <a:solidFill>
                  <a:srgbClr val="FFFFFF"/>
                </a:solidFill>
              </a:rPr>
              <a:pPr eaLnBrk="0" fontAlgn="base" hangingPunct="0">
                <a:spcBef>
                  <a:spcPct val="0"/>
                </a:spcBef>
                <a:spcAft>
                  <a:spcPct val="0"/>
                </a:spcAft>
              </a:pPr>
              <a:t>2/26/13</a:t>
            </a:fld>
            <a:r>
              <a:rPr lang="de-DE" sz="1200">
                <a:solidFill>
                  <a:srgbClr val="FFFFFF"/>
                </a:solidFill>
              </a:rPr>
              <a:t>     Seite </a:t>
            </a:r>
            <a:fld id="{F100B36D-5590-4186-A03B-FBE69F711ADE}" type="slidenum">
              <a:rPr lang="de-DE" sz="1200">
                <a:solidFill>
                  <a:srgbClr val="FFFFFF"/>
                </a:solidFill>
              </a:rPr>
              <a:pPr eaLnBrk="0" fontAlgn="base" hangingPunct="0">
                <a:spcBef>
                  <a:spcPct val="0"/>
                </a:spcBef>
                <a:spcAft>
                  <a:spcPct val="0"/>
                </a:spcAft>
              </a:pPr>
              <a:t>‹#›</a:t>
            </a:fld>
            <a:endParaRPr lang="de-DE" sz="1200">
              <a:solidFill>
                <a:srgbClr val="FFFFFF"/>
              </a:solidFill>
            </a:endParaRPr>
          </a:p>
        </p:txBody>
      </p:sp>
      <p:sp>
        <p:nvSpPr>
          <p:cNvPr id="75780"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eaLnBrk="0" fontAlgn="base" hangingPunct="0">
              <a:spcBef>
                <a:spcPct val="0"/>
              </a:spcBef>
              <a:spcAft>
                <a:spcPct val="0"/>
              </a:spcAft>
            </a:pPr>
            <a:endParaRPr lang="en-BZ" sz="2400">
              <a:solidFill>
                <a:srgbClr val="000000"/>
              </a:solidFill>
              <a:latin typeface="Times" charset="0"/>
            </a:endParaRPr>
          </a:p>
        </p:txBody>
      </p:sp>
      <p:sp>
        <p:nvSpPr>
          <p:cNvPr id="75782"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pPr eaLnBrk="0" fontAlgn="base" hangingPunct="0">
              <a:spcBef>
                <a:spcPct val="0"/>
              </a:spcBef>
              <a:spcAft>
                <a:spcPct val="0"/>
              </a:spcAft>
            </a:pPr>
            <a:endParaRPr lang="de-DE" sz="2200" b="1">
              <a:solidFill>
                <a:srgbClr val="999999"/>
              </a:solidFill>
            </a:endParaRPr>
          </a:p>
        </p:txBody>
      </p:sp>
      <p:pic>
        <p:nvPicPr>
          <p:cNvPr id="75783" name="Picture 7"/>
          <p:cNvPicPr>
            <a:picLocks noChangeAspect="1" noChangeArrowheads="1"/>
          </p:cNvPicPr>
          <p:nvPr/>
        </p:nvPicPr>
        <p:blipFill>
          <a:blip r:embed="rId14" cstate="print">
            <a:lum contrast="-20000"/>
          </a:blip>
          <a:srcRect/>
          <a:stretch>
            <a:fillRect/>
          </a:stretch>
        </p:blipFill>
        <p:spPr bwMode="auto">
          <a:xfrm>
            <a:off x="7999413" y="0"/>
            <a:ext cx="1144587" cy="762000"/>
          </a:xfrm>
          <a:prstGeom prst="rect">
            <a:avLst/>
          </a:prstGeom>
          <a:noFill/>
        </p:spPr>
      </p:pic>
      <p:sp>
        <p:nvSpPr>
          <p:cNvPr id="75785"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pPr eaLnBrk="0" fontAlgn="base" hangingPunct="0">
              <a:spcBef>
                <a:spcPct val="0"/>
              </a:spcBef>
              <a:spcAft>
                <a:spcPct val="0"/>
              </a:spcAft>
            </a:pPr>
            <a:endParaRPr lang="de-DE" sz="2200" b="1">
              <a:solidFill>
                <a:srgbClr val="999999"/>
              </a:solidFill>
            </a:endParaRPr>
          </a:p>
        </p:txBody>
      </p:sp>
      <p:sp>
        <p:nvSpPr>
          <p:cNvPr id="75787"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eaLnBrk="0" fontAlgn="base" hangingPunct="0">
              <a:spcBef>
                <a:spcPct val="0"/>
              </a:spcBef>
              <a:spcAft>
                <a:spcPct val="0"/>
              </a:spcAft>
            </a:pPr>
            <a:endParaRPr lang="en-BZ" sz="2400">
              <a:solidFill>
                <a:srgbClr val="000000"/>
              </a:solidFill>
              <a:latin typeface="Times" charset="0"/>
            </a:endParaRPr>
          </a:p>
        </p:txBody>
      </p:sp>
      <p:sp>
        <p:nvSpPr>
          <p:cNvPr id="75791" name="Rectangle 15"/>
          <p:cNvSpPr>
            <a:spLocks noGrp="1" noChangeArrowheads="1"/>
          </p:cNvSpPr>
          <p:nvPr>
            <p:ph type="title"/>
          </p:nvPr>
        </p:nvSpPr>
        <p:spPr bwMode="auto">
          <a:xfrm>
            <a:off x="1039812" y="1411289"/>
            <a:ext cx="70344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a:t>
            </a:r>
            <a:r>
              <a:rPr lang="de-DE" dirty="0" err="1" smtClean="0"/>
              <a:t>un</a:t>
            </a:r>
            <a:r>
              <a:rPr lang="de-DE" dirty="0" smtClean="0"/>
              <a:t> </a:t>
            </a:r>
            <a:r>
              <a:rPr lang="de-DE" dirty="0" err="1" smtClean="0"/>
              <a:t>titre</a:t>
            </a:r>
            <a:endParaRPr lang="de-DE" dirty="0" smtClean="0"/>
          </a:p>
        </p:txBody>
      </p:sp>
      <p:sp>
        <p:nvSpPr>
          <p:cNvPr id="75792" name="Rectangle 16"/>
          <p:cNvSpPr>
            <a:spLocks noGrp="1" noChangeArrowheads="1"/>
          </p:cNvSpPr>
          <p:nvPr>
            <p:ph type="body" idx="1"/>
          </p:nvPr>
        </p:nvSpPr>
        <p:spPr bwMode="auto">
          <a:xfrm>
            <a:off x="1039812" y="2106613"/>
            <a:ext cx="7034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err="1" smtClean="0"/>
              <a:t>Cliquez</a:t>
            </a:r>
            <a:r>
              <a:rPr lang="de-DE" dirty="0" smtClean="0"/>
              <a:t> </a:t>
            </a:r>
            <a:r>
              <a:rPr lang="de-DE" dirty="0" err="1" smtClean="0"/>
              <a:t>pour</a:t>
            </a:r>
            <a:r>
              <a:rPr lang="de-DE" dirty="0" smtClean="0"/>
              <a:t> </a:t>
            </a:r>
            <a:r>
              <a:rPr lang="de-DE" dirty="0" err="1" smtClean="0"/>
              <a:t>ajouter</a:t>
            </a:r>
            <a:r>
              <a:rPr lang="de-DE" dirty="0" smtClean="0"/>
              <a:t> du texte</a:t>
            </a:r>
          </a:p>
          <a:p>
            <a:pPr lvl="1"/>
            <a:r>
              <a:rPr lang="de-DE" dirty="0" err="1" smtClean="0"/>
              <a:t>Deuxième</a:t>
            </a:r>
            <a:r>
              <a:rPr lang="de-DE" dirty="0" smtClean="0"/>
              <a:t> </a:t>
            </a:r>
            <a:r>
              <a:rPr lang="de-DE" dirty="0" err="1" smtClean="0"/>
              <a:t>couche</a:t>
            </a:r>
            <a:endParaRPr lang="de-DE" dirty="0" smtClean="0"/>
          </a:p>
          <a:p>
            <a:pPr lvl="2"/>
            <a:r>
              <a:rPr lang="de-DE" dirty="0" err="1" smtClean="0"/>
              <a:t>Troisième</a:t>
            </a:r>
            <a:r>
              <a:rPr lang="de-DE" dirty="0" smtClean="0"/>
              <a:t> </a:t>
            </a:r>
            <a:r>
              <a:rPr lang="de-DE" dirty="0" err="1" smtClean="0"/>
              <a:t>couche</a:t>
            </a:r>
            <a:endParaRPr lang="de-DE" dirty="0" smtClean="0"/>
          </a:p>
          <a:p>
            <a:pPr lvl="3"/>
            <a:r>
              <a:rPr lang="de-DE" dirty="0" err="1" smtClean="0"/>
              <a:t>Quatrième</a:t>
            </a:r>
            <a:r>
              <a:rPr lang="de-DE" dirty="0" smtClean="0"/>
              <a:t> </a:t>
            </a:r>
            <a:r>
              <a:rPr lang="de-DE" dirty="0" err="1" smtClean="0"/>
              <a:t>couche</a:t>
            </a:r>
            <a:endParaRPr lang="de-DE" dirty="0" smtClean="0"/>
          </a:p>
          <a:p>
            <a:pPr lvl="4"/>
            <a:r>
              <a:rPr lang="de-DE" dirty="0" err="1" smtClean="0"/>
              <a:t>Cinquième</a:t>
            </a:r>
            <a:r>
              <a:rPr lang="de-DE" dirty="0" smtClean="0"/>
              <a:t> </a:t>
            </a:r>
            <a:r>
              <a:rPr lang="de-DE" dirty="0" err="1" smtClean="0"/>
              <a:t>couche</a:t>
            </a:r>
            <a:endParaRPr lang="de-DE" dirty="0" smtClean="0"/>
          </a:p>
        </p:txBody>
      </p:sp>
      <p:sp>
        <p:nvSpPr>
          <p:cNvPr id="75793" name="Rectangle 17"/>
          <p:cNvSpPr>
            <a:spLocks noGrp="1" noChangeArrowheads="1"/>
          </p:cNvSpPr>
          <p:nvPr>
            <p:ph type="dt" sz="half" idx="2"/>
          </p:nvPr>
        </p:nvSpPr>
        <p:spPr bwMode="auto">
          <a:xfrm>
            <a:off x="6756400" y="6602400"/>
            <a:ext cx="12954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pPr eaLnBrk="0" fontAlgn="base" hangingPunct="0">
              <a:spcBef>
                <a:spcPct val="0"/>
              </a:spcBef>
              <a:spcAft>
                <a:spcPct val="0"/>
              </a:spcAft>
            </a:pPr>
            <a:fld id="{94AC2515-8215-418A-964A-E2B00192C2E1}" type="datetime1">
              <a:rPr lang="de-DE" smtClean="0">
                <a:solidFill>
                  <a:srgbClr val="FFFFFF"/>
                </a:solidFill>
              </a:rPr>
              <a:pPr eaLnBrk="0" fontAlgn="base" hangingPunct="0">
                <a:spcBef>
                  <a:spcPct val="0"/>
                </a:spcBef>
                <a:spcAft>
                  <a:spcPct val="0"/>
                </a:spcAft>
              </a:pPr>
              <a:t>2/26/13</a:t>
            </a:fld>
            <a:endParaRPr lang="de-DE" dirty="0">
              <a:solidFill>
                <a:srgbClr val="FFFFFF"/>
              </a:solidFill>
            </a:endParaRPr>
          </a:p>
        </p:txBody>
      </p:sp>
      <p:sp>
        <p:nvSpPr>
          <p:cNvPr id="75795" name="Text Box 19"/>
          <p:cNvSpPr txBox="1">
            <a:spLocks noChangeArrowheads="1"/>
          </p:cNvSpPr>
          <p:nvPr/>
        </p:nvSpPr>
        <p:spPr bwMode="auto">
          <a:xfrm>
            <a:off x="7893050" y="6602399"/>
            <a:ext cx="927100" cy="277200"/>
          </a:xfrm>
          <a:prstGeom prst="rect">
            <a:avLst/>
          </a:prstGeom>
          <a:noFill/>
          <a:ln w="9525">
            <a:noFill/>
            <a:miter lim="800000"/>
            <a:headEnd/>
            <a:tailEnd/>
          </a:ln>
          <a:effectLst/>
        </p:spPr>
        <p:txBody>
          <a:bodyPr>
            <a:spAutoFit/>
          </a:bodyPr>
          <a:lstStyle/>
          <a:p>
            <a:pPr eaLnBrk="0" fontAlgn="base" hangingPunct="0">
              <a:spcBef>
                <a:spcPct val="0"/>
              </a:spcBef>
              <a:spcAft>
                <a:spcPct val="0"/>
              </a:spcAft>
            </a:pPr>
            <a:r>
              <a:rPr lang="de-DE" sz="1200" dirty="0">
                <a:solidFill>
                  <a:srgbClr val="FFFFFF"/>
                </a:solidFill>
              </a:rPr>
              <a:t>Page </a:t>
            </a:r>
            <a:fld id="{327115CA-E6A4-425F-BB4F-A64D48743A27}" type="slidenum">
              <a:rPr lang="de-DE" sz="1200">
                <a:solidFill>
                  <a:srgbClr val="FFFFFF"/>
                </a:solidFill>
              </a:rPr>
              <a:pPr eaLnBrk="0" fontAlgn="base" hangingPunct="0">
                <a:spcBef>
                  <a:spcPct val="0"/>
                </a:spcBef>
                <a:spcAft>
                  <a:spcPct val="0"/>
                </a:spcAft>
              </a:pPr>
              <a:t>‹#›</a:t>
            </a:fld>
            <a:endParaRPr lang="de-DE" sz="1200" dirty="0">
              <a:solidFill>
                <a:srgbClr val="FFFFFF"/>
              </a:solidFill>
            </a:endParaRPr>
          </a:p>
        </p:txBody>
      </p:sp>
      <p:sp>
        <p:nvSpPr>
          <p:cNvPr id="75788" name="Line 12"/>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pPr eaLnBrk="0" fontAlgn="base" hangingPunct="0">
              <a:spcBef>
                <a:spcPct val="0"/>
              </a:spcBef>
              <a:spcAft>
                <a:spcPct val="0"/>
              </a:spcAft>
            </a:pPr>
            <a:endParaRPr lang="de-DE" sz="2200" b="1">
              <a:solidFill>
                <a:srgbClr val="999999"/>
              </a:solidFill>
            </a:endParaRPr>
          </a:p>
        </p:txBody>
      </p:sp>
      <p:pic>
        <p:nvPicPr>
          <p:cNvPr id="75799" name="Picture 23" descr="Weltkugel_klein_neu.gif                                        0005A183jeany                          BB53F533:"/>
          <p:cNvPicPr>
            <a:picLocks noChangeAspect="1" noChangeArrowheads="1"/>
          </p:cNvPicPr>
          <p:nvPr/>
        </p:nvPicPr>
        <p:blipFill>
          <a:blip r:embed="rId15" cstate="print"/>
          <a:srcRect/>
          <a:stretch>
            <a:fillRect/>
          </a:stretch>
        </p:blipFill>
        <p:spPr bwMode="auto">
          <a:xfrm>
            <a:off x="7996238" y="0"/>
            <a:ext cx="1147762" cy="762000"/>
          </a:xfrm>
          <a:prstGeom prst="rect">
            <a:avLst/>
          </a:prstGeom>
          <a:noFill/>
        </p:spPr>
      </p:pic>
      <p:sp>
        <p:nvSpPr>
          <p:cNvPr id="75801" name="Rectangle 25"/>
          <p:cNvSpPr>
            <a:spLocks noGrp="1" noChangeArrowheads="1"/>
          </p:cNvSpPr>
          <p:nvPr>
            <p:ph type="ftr" sz="quarter" idx="3"/>
          </p:nvPr>
        </p:nvSpPr>
        <p:spPr bwMode="auto">
          <a:xfrm>
            <a:off x="364951" y="6601216"/>
            <a:ext cx="28956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pPr eaLnBrk="0" fontAlgn="base" hangingPunct="0">
              <a:spcBef>
                <a:spcPct val="0"/>
              </a:spcBef>
              <a:spcAft>
                <a:spcPct val="0"/>
              </a:spcAft>
            </a:pPr>
            <a:endParaRPr lang="en-BZ" dirty="0">
              <a:solidFill>
                <a:srgbClr val="FFFFFF"/>
              </a:solidFill>
            </a:endParaRPr>
          </a:p>
        </p:txBody>
      </p:sp>
      <p:pic>
        <p:nvPicPr>
          <p:cNvPr id="18" name="Grafik 17" descr="gizlogo-standard-rgb.gif"/>
          <p:cNvPicPr>
            <a:picLocks noChangeAspect="1"/>
          </p:cNvPicPr>
          <p:nvPr/>
        </p:nvPicPr>
        <p:blipFill>
          <a:blip r:embed="rId16" cstate="print"/>
          <a:srcRect t="11113" b="15862"/>
          <a:stretch>
            <a:fillRect/>
          </a:stretch>
        </p:blipFill>
        <p:spPr>
          <a:xfrm>
            <a:off x="273900" y="66675"/>
            <a:ext cx="900000" cy="657225"/>
          </a:xfrm>
          <a:prstGeom prst="rect">
            <a:avLst/>
          </a:prstGeom>
        </p:spPr>
      </p:pic>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285750" indent="-285750" algn="l" rtl="0" eaLnBrk="1" fontAlgn="base" hangingPunct="1">
        <a:spcBef>
          <a:spcPct val="20000"/>
        </a:spcBef>
        <a:spcAft>
          <a:spcPct val="0"/>
        </a:spcAft>
        <a:buClr>
          <a:srgbClr val="C80F0F"/>
        </a:buClr>
        <a:buFont typeface="Wingdings" pitchFamily="2" charset="2"/>
        <a:buChar char="§"/>
        <a:tabLst>
          <a:tab pos="2190750" algn="l"/>
        </a:tabLst>
        <a:defRPr sz="2400" baseline="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baseline="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baseline="0">
          <a:solidFill>
            <a:schemeClr val="tx1"/>
          </a:solidFill>
          <a:latin typeface="+mn-lt"/>
        </a:defRPr>
      </a:lvl3pPr>
      <a:lvl4pPr marL="1714500" indent="-285750" algn="l" rtl="0" eaLnBrk="1" fontAlgn="base" hangingPunct="1">
        <a:spcBef>
          <a:spcPct val="20000"/>
        </a:spcBef>
        <a:spcAft>
          <a:spcPct val="0"/>
        </a:spcAft>
        <a:buClr>
          <a:srgbClr val="C80F0F"/>
        </a:buClr>
        <a:buChar char="-"/>
        <a:tabLst>
          <a:tab pos="2190750" algn="l"/>
        </a:tabLst>
        <a:defRPr sz="2400" baseline="0">
          <a:solidFill>
            <a:schemeClr val="tx1"/>
          </a:solidFill>
          <a:latin typeface="+mn-lt"/>
        </a:defRPr>
      </a:lvl4pPr>
      <a:lvl5pPr marL="2190750" indent="-260350" algn="l" rtl="0" eaLnBrk="1" fontAlgn="base" hangingPunct="1">
        <a:spcBef>
          <a:spcPct val="20000"/>
        </a:spcBef>
        <a:spcAft>
          <a:spcPct val="0"/>
        </a:spcAft>
        <a:buClr>
          <a:schemeClr val="tx1"/>
        </a:buClr>
        <a:buChar char="-"/>
        <a:tabLst>
          <a:tab pos="2190750" algn="l"/>
        </a:tabLst>
        <a:defRPr sz="2400" baseline="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6" Type="http://schemas.openxmlformats.org/officeDocument/2006/relationships/image" Target="../media/image9.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jpeg"/><Relationship Id="rId5" Type="http://schemas.openxmlformats.org/officeDocument/2006/relationships/image" Target="../media/image7.png"/></Relationships>
</file>

<file path=ppt/slides/_rels/slide15.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 Id="rId5" Type="http://schemas.openxmlformats.org/officeDocument/2006/relationships/chart" Target="../charts/chart1.xml"/></Relationships>
</file>

<file path=ppt/slides/_rels/slide16.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 Id="rId5" Type="http://schemas.openxmlformats.org/officeDocument/2006/relationships/image" Target="../media/image9.png"/></Relationships>
</file>

<file path=ppt/slides/_rels/slide17.xml.rels><?xml version="1.0" encoding="UTF-8" standalone="yes"?>
<Relationships xmlns="http://schemas.openxmlformats.org/package/2006/relationships"><Relationship Id="rId6"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 Id="rId5" Type="http://schemas.openxmlformats.org/officeDocument/2006/relationships/image" Target="../media/image13.png"/></Relationships>
</file>

<file path=ppt/slides/_rels/slide18.xml.rels><?xml version="1.0" encoding="UTF-8" standalone="yes"?>
<Relationships xmlns="http://schemas.openxmlformats.org/package/2006/relationships"><Relationship Id="rId6"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 Id="rId5" Type="http://schemas.openxmlformats.org/officeDocument/2006/relationships/image" Target="../media/image14.png"/></Relationships>
</file>

<file path=ppt/slides/_rels/slide19.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4" Type="http://schemas.openxmlformats.org/officeDocument/2006/relationships/image" Target="../media/image9.png"/><Relationship Id="rId5" Type="http://schemas.openxmlformats.org/officeDocument/2006/relationships/chart" Target="../charts/chart2.xml"/><Relationship Id="rId7"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 Id="rId6" Type="http://schemas.openxmlformats.org/officeDocument/2006/relationships/chart" Target="../charts/chart3.xml"/></Relationships>
</file>

<file path=ppt/slides/_rels/slide21.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png"/><Relationship Id="rId5" Type="http://schemas.openxmlformats.org/officeDocument/2006/relationships/image" Target="../media/image9.png"/></Relationships>
</file>

<file path=ppt/slides/_rels/slide22.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png"/><Relationship Id="rId5" Type="http://schemas.openxmlformats.org/officeDocument/2006/relationships/image" Target="../media/image9.png"/></Relationships>
</file>

<file path=ppt/slides/_rels/slide23.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png"/><Relationship Id="rId5"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3" Type="http://schemas.openxmlformats.org/officeDocument/2006/relationships/image" Target="http://t1.gstatic.com/images?q=tbn:ANd9GcQBA7v-jKsYy-RwBWRttyeggR1HkByfm_NcKb8wAPOe4TnCRarJbA" TargetMode="Externa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4" Type="http://schemas.openxmlformats.org/officeDocument/2006/relationships/image" Target="http://t1.gstatic.com/images?q=tbn:ANd9GcQBA7v-jKsYy-RwBWRttyeggR1HkByfm_NcKb8wAPOe4TnCRarJbA" TargetMode="External"/><Relationship Id="rId1" Type="http://schemas.openxmlformats.org/officeDocument/2006/relationships/slideLayout" Target="../slideLayouts/slideLayout11.xml"/><Relationship Id="rId2" Type="http://schemas.openxmlformats.org/officeDocument/2006/relationships/image" Target="../media/image16.png"/><Relationship Id="rId3" Type="http://schemas.openxmlformats.org/officeDocument/2006/relationships/image" Target="../media/image15.jpeg"/></Relationships>
</file>

<file path=ppt/slides/_rels/slide27.xml.rels><?xml version="1.0" encoding="UTF-8" standalone="yes"?>
<Relationships xmlns="http://schemas.openxmlformats.org/package/2006/relationships"><Relationship Id="rId4" Type="http://schemas.openxmlformats.org/officeDocument/2006/relationships/image" Target="../media/image15.jpeg"/><Relationship Id="rId1" Type="http://schemas.openxmlformats.org/officeDocument/2006/relationships/slideLayout" Target="../slideLayouts/slideLayout11.xml"/><Relationship Id="rId2" Type="http://schemas.openxmlformats.org/officeDocument/2006/relationships/image" Target="../media/image17.emf"/><Relationship Id="rId3" Type="http://schemas.openxmlformats.org/officeDocument/2006/relationships/image" Target="../media/image18.emf"/><Relationship Id="rId5" Type="http://schemas.openxmlformats.org/officeDocument/2006/relationships/image" Target="http://t1.gstatic.com/images?q=tbn:ANd9GcQBA7v-jKsYy-RwBWRttyeggR1HkByfm_NcKb8wAPOe4TnCRarJbA" TargetMode="External"/></Relationships>
</file>

<file path=ppt/slides/_rels/slide28.xml.rels><?xml version="1.0" encoding="UTF-8" standalone="yes"?>
<Relationships xmlns="http://schemas.openxmlformats.org/package/2006/relationships"><Relationship Id="rId4" Type="http://schemas.openxmlformats.org/officeDocument/2006/relationships/image" Target="http://t1.gstatic.com/images?q=tbn:ANd9GcQBA7v-jKsYy-RwBWRttyeggR1HkByfm_NcKb8wAPOe4TnCRarJbA"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5.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image" Target="../media/image20.jpeg"/><Relationship Id="rId5" Type="http://schemas.openxmlformats.org/officeDocument/2006/relationships/image" Target="../media/image21.jpeg"/><Relationship Id="rId7" Type="http://schemas.openxmlformats.org/officeDocument/2006/relationships/image" Target="../media/image22.png"/><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oleObject" Target="../embeddings/oleObject1.bin"/><Relationship Id="rId6" Type="http://schemas.openxmlformats.org/officeDocument/2006/relationships/hyperlink" Target="..%5CLocal%20Settings%5CTemporary%20Internet%20Files%5CContent.IE5%5C17NB558E%5CPROSOL%5CFormulaire%20cr%C3%A9dit%20PROSOL%20II.ppt"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hyperlink" Target="mailto:jonas.zingerle@giz.d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8" descr="IMG_1325"/>
          <p:cNvPicPr>
            <a:picLocks noChangeAspect="1" noChangeArrowheads="1"/>
          </p:cNvPicPr>
          <p:nvPr/>
        </p:nvPicPr>
        <p:blipFill>
          <a:blip r:embed="rId3" cstate="print">
            <a:lum bright="40000"/>
          </a:blip>
          <a:srcRect t="8318" b="9566"/>
          <a:stretch>
            <a:fillRect/>
          </a:stretch>
        </p:blipFill>
        <p:spPr bwMode="auto">
          <a:xfrm>
            <a:off x="0" y="998538"/>
            <a:ext cx="9144000" cy="5629275"/>
          </a:xfrm>
          <a:prstGeom prst="rect">
            <a:avLst/>
          </a:prstGeom>
          <a:noFill/>
          <a:ln w="9525">
            <a:noFill/>
            <a:miter lim="800000"/>
            <a:headEnd/>
            <a:tailEnd/>
          </a:ln>
        </p:spPr>
      </p:pic>
      <p:sp>
        <p:nvSpPr>
          <p:cNvPr id="123910" name="Rectangle 6"/>
          <p:cNvSpPr>
            <a:spLocks noGrp="1" noChangeArrowheads="1"/>
          </p:cNvSpPr>
          <p:nvPr>
            <p:ph type="ctrTitle" sz="quarter"/>
          </p:nvPr>
        </p:nvSpPr>
        <p:spPr>
          <a:xfrm>
            <a:off x="1115616" y="1587062"/>
            <a:ext cx="6696744" cy="1549664"/>
          </a:xfrm>
        </p:spPr>
        <p:txBody>
          <a:bodyPr/>
          <a:lstStyle/>
          <a:p>
            <a:r>
              <a:rPr lang="fr-FR" sz="2800" b="1" dirty="0" smtClean="0"/>
              <a:t>PROSOL Program for the promotion of SWH in </a:t>
            </a:r>
            <a:r>
              <a:rPr lang="fr-FR" sz="2800" b="1" dirty="0" err="1" smtClean="0"/>
              <a:t>Tunisia</a:t>
            </a:r>
            <a:r>
              <a:rPr lang="fr-FR" sz="2800" b="1" dirty="0" smtClean="0"/>
              <a:t/>
            </a:r>
            <a:br>
              <a:rPr lang="fr-FR" sz="2800" b="1" dirty="0" smtClean="0"/>
            </a:br>
            <a:r>
              <a:rPr lang="fr-FR" sz="2800" b="1" dirty="0" smtClean="0"/>
              <a:t>– </a:t>
            </a:r>
            <a:br>
              <a:rPr lang="fr-FR" sz="2800" b="1" dirty="0" smtClean="0"/>
            </a:br>
            <a:r>
              <a:rPr lang="fr-FR" sz="2800" b="1" dirty="0" err="1" smtClean="0"/>
              <a:t>Lessons</a:t>
            </a:r>
            <a:r>
              <a:rPr lang="fr-FR" sz="2800" b="1" dirty="0" smtClean="0"/>
              <a:t> </a:t>
            </a:r>
            <a:r>
              <a:rPr lang="fr-FR" sz="2800" b="1" dirty="0" err="1" smtClean="0"/>
              <a:t>learned</a:t>
            </a:r>
            <a:endParaRPr lang="fr-FR" sz="2800" b="1" dirty="0"/>
          </a:p>
        </p:txBody>
      </p:sp>
      <p:sp>
        <p:nvSpPr>
          <p:cNvPr id="123911" name="Rectangle 7"/>
          <p:cNvSpPr>
            <a:spLocks noGrp="1" noChangeArrowheads="1"/>
          </p:cNvSpPr>
          <p:nvPr>
            <p:ph type="subTitle" sz="quarter" idx="1"/>
          </p:nvPr>
        </p:nvSpPr>
        <p:spPr>
          <a:xfrm>
            <a:off x="1050910" y="4628728"/>
            <a:ext cx="7034400" cy="1752600"/>
          </a:xfrm>
        </p:spPr>
        <p:txBody>
          <a:bodyPr/>
          <a:lstStyle/>
          <a:p>
            <a:r>
              <a:rPr lang="fr-FR" sz="2400" dirty="0" smtClean="0"/>
              <a:t>Jonas </a:t>
            </a:r>
            <a:r>
              <a:rPr lang="fr-FR" sz="2400" dirty="0" err="1" smtClean="0"/>
              <a:t>Zingerle</a:t>
            </a:r>
            <a:endParaRPr lang="fr-FR" sz="2400" dirty="0" smtClean="0"/>
          </a:p>
          <a:p>
            <a:r>
              <a:rPr lang="fr-FR" sz="2400" dirty="0" smtClean="0"/>
              <a:t>Berlin, 26/02/2013</a:t>
            </a:r>
          </a:p>
          <a:p>
            <a:endParaRPr lang="fr-FR"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914400" y="217487"/>
            <a:ext cx="7772400" cy="925513"/>
          </a:xfrm>
        </p:spPr>
        <p:txBody>
          <a:bodyPr/>
          <a:lstStyle/>
          <a:p>
            <a:r>
              <a:rPr lang="en-US" sz="3600" b="1" i="1" dirty="0" smtClean="0"/>
              <a:t>PROSOL (</a:t>
            </a:r>
            <a:r>
              <a:rPr lang="en-US" sz="3600" b="1" i="1" dirty="0" err="1" smtClean="0"/>
              <a:t>Prog</a:t>
            </a:r>
            <a:r>
              <a:rPr lang="en-US" sz="3600" b="1" i="1" dirty="0" smtClean="0"/>
              <a:t>. </a:t>
            </a:r>
            <a:r>
              <a:rPr lang="en-US" sz="3600" b="1" i="1" dirty="0" err="1" smtClean="0"/>
              <a:t>Solaire</a:t>
            </a:r>
            <a:r>
              <a:rPr lang="en-US" sz="3600" b="1" i="1" dirty="0" smtClean="0"/>
              <a:t>) :</a:t>
            </a:r>
            <a:br>
              <a:rPr lang="en-US" sz="3600" b="1" i="1" dirty="0" smtClean="0"/>
            </a:br>
            <a:r>
              <a:rPr lang="en-US" sz="3600" b="1" i="1" dirty="0" smtClean="0"/>
              <a:t> A success Story in </a:t>
            </a:r>
            <a:r>
              <a:rPr lang="en-US" sz="3600" b="1" i="1" dirty="0" err="1" smtClean="0"/>
              <a:t>Tunisisia</a:t>
            </a:r>
            <a:r>
              <a:rPr lang="en-US" sz="3600" b="1" i="1" dirty="0" smtClean="0"/>
              <a:t> </a:t>
            </a:r>
            <a:endParaRPr lang="en-US" sz="3600" b="1" i="1" dirty="0"/>
          </a:p>
        </p:txBody>
      </p:sp>
      <p:sp>
        <p:nvSpPr>
          <p:cNvPr id="9" name="Rectangle 3"/>
          <p:cNvSpPr txBox="1">
            <a:spLocks noChangeArrowheads="1"/>
          </p:cNvSpPr>
          <p:nvPr/>
        </p:nvSpPr>
        <p:spPr bwMode="auto">
          <a:xfrm>
            <a:off x="1219200" y="1905000"/>
            <a:ext cx="7924800" cy="236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endParaRPr lang="en-GB" sz="1400" i="1" dirty="0" smtClean="0">
              <a:latin typeface="Arial" pitchFamily="34" charset="0"/>
              <a:cs typeface="Arial" pitchFamily="34" charset="0"/>
            </a:endParaRPr>
          </a:p>
          <a:p>
            <a:pPr lvl="1"/>
            <a:r>
              <a:rPr lang="en-US" sz="2800" i="1" dirty="0" smtClean="0"/>
              <a:t>PROSOL goal is to upscale </a:t>
            </a:r>
            <a:r>
              <a:rPr lang="en-GB" sz="2800" b="1" i="1" dirty="0" smtClean="0">
                <a:solidFill>
                  <a:srgbClr val="0070C0"/>
                </a:solidFill>
              </a:rPr>
              <a:t>the Market for Residential Solar Water Heaters,</a:t>
            </a:r>
            <a:r>
              <a:rPr lang="en-GB" sz="2800" b="1" i="1" dirty="0" smtClean="0">
                <a:solidFill>
                  <a:srgbClr val="003399"/>
                </a:solidFill>
              </a:rPr>
              <a:t> </a:t>
            </a:r>
            <a:r>
              <a:rPr lang="en-US" sz="2800" dirty="0" smtClean="0"/>
              <a:t>with the aim reach a significant decrease of CO2 emissions at the household level. </a:t>
            </a:r>
          </a:p>
          <a:p>
            <a:pPr lvl="1"/>
            <a:endParaRPr lang="en-US" sz="2800" dirty="0" smtClean="0"/>
          </a:p>
          <a:p>
            <a:pPr lvl="1"/>
            <a:r>
              <a:rPr lang="en-US" sz="2800" dirty="0" smtClean="0"/>
              <a:t>PROSOL helps local banks build </a:t>
            </a:r>
            <a:r>
              <a:rPr lang="en-US" sz="2800" b="1" dirty="0" smtClean="0">
                <a:solidFill>
                  <a:schemeClr val="accent1"/>
                </a:solidFill>
              </a:rPr>
              <a:t>loan portfolios </a:t>
            </a:r>
            <a:r>
              <a:rPr lang="en-US" sz="2800" dirty="0" smtClean="0"/>
              <a:t>in RE area by implementing a framework that tackle all the market barriers </a:t>
            </a:r>
          </a:p>
          <a:p>
            <a:pPr marL="342900" marR="0" lvl="0" indent="-342900" algn="just" defTabSz="914400" rtl="0" eaLnBrk="0" fontAlgn="base" latinLnBrk="0" hangingPunct="0">
              <a:lnSpc>
                <a:spcPct val="90000"/>
              </a:lnSpc>
              <a:spcBef>
                <a:spcPct val="20000"/>
              </a:spcBef>
              <a:spcAft>
                <a:spcPct val="0"/>
              </a:spcAft>
              <a:buClrTx/>
              <a:buSzTx/>
              <a:tabLst/>
              <a:defRPr/>
            </a:pPr>
            <a:endParaRPr kumimoji="0" lang="en-US"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pic>
        <p:nvPicPr>
          <p:cNvPr id="10" name="Picture 6" descr="globe"/>
          <p:cNvPicPr>
            <a:picLocks noChangeAspect="1" noChangeArrowheads="1"/>
          </p:cNvPicPr>
          <p:nvPr/>
        </p:nvPicPr>
        <p:blipFill>
          <a:blip r:embed="rId5"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219200" y="228600"/>
            <a:ext cx="7010400" cy="620713"/>
          </a:xfrm>
        </p:spPr>
        <p:txBody>
          <a:bodyPr/>
          <a:lstStyle/>
          <a:p>
            <a:pPr algn="l"/>
            <a:r>
              <a:rPr lang="en-GB" sz="3600" b="1" dirty="0" smtClean="0">
                <a:solidFill>
                  <a:schemeClr val="tx2"/>
                </a:solidFill>
              </a:rPr>
              <a:t>Initial Situation</a:t>
            </a:r>
            <a:endParaRPr lang="en-US" sz="3600" b="1" dirty="0" smtClean="0">
              <a:solidFill>
                <a:schemeClr val="tx2"/>
              </a:solidFill>
            </a:endParaRPr>
          </a:p>
        </p:txBody>
      </p:sp>
      <p:pic>
        <p:nvPicPr>
          <p:cNvPr id="6" name="Picture 6" descr="globe"/>
          <p:cNvPicPr>
            <a:picLocks noChangeAspect="1" noChangeArrowheads="1"/>
          </p:cNvPicPr>
          <p:nvPr/>
        </p:nvPicPr>
        <p:blipFill>
          <a:blip r:embed="rId3" cstate="print"/>
          <a:srcRect/>
          <a:stretch>
            <a:fillRect/>
          </a:stretch>
        </p:blipFill>
        <p:spPr bwMode="auto">
          <a:xfrm>
            <a:off x="0" y="0"/>
            <a:ext cx="4038600" cy="2638425"/>
          </a:xfrm>
          <a:prstGeom prst="rect">
            <a:avLst/>
          </a:prstGeom>
          <a:noFill/>
          <a:ln w="9525">
            <a:noFill/>
            <a:miter lim="800000"/>
            <a:headEnd/>
            <a:tailEnd/>
          </a:ln>
        </p:spPr>
      </p:pic>
      <p:pic>
        <p:nvPicPr>
          <p:cNvPr id="8" name="Picture 5" descr="UNEP Logo"/>
          <p:cNvPicPr>
            <a:picLocks noChangeAspect="1" noChangeArrowheads="1"/>
          </p:cNvPicPr>
          <p:nvPr/>
        </p:nvPicPr>
        <p:blipFill>
          <a:blip r:embed="rId4" cstate="print">
            <a:lum bright="70000" contrast="-70000"/>
          </a:blip>
          <a:srcRect/>
          <a:stretch>
            <a:fillRect/>
          </a:stretch>
        </p:blipFill>
        <p:spPr bwMode="auto">
          <a:xfrm>
            <a:off x="36945" y="5611090"/>
            <a:ext cx="1116013" cy="1219200"/>
          </a:xfrm>
          <a:prstGeom prst="rect">
            <a:avLst/>
          </a:prstGeom>
          <a:gradFill rotWithShape="0">
            <a:gsLst>
              <a:gs pos="0">
                <a:schemeClr val="accent1"/>
              </a:gs>
              <a:gs pos="100000">
                <a:schemeClr val="accent1">
                  <a:gamma/>
                  <a:shade val="46275"/>
                  <a:invGamma/>
                </a:schemeClr>
              </a:gs>
            </a:gsLst>
            <a:lin ang="0" scaled="1"/>
          </a:gradFill>
        </p:spPr>
      </p:pic>
      <p:sp>
        <p:nvSpPr>
          <p:cNvPr id="7" name="Text Box 10"/>
          <p:cNvSpPr txBox="1">
            <a:spLocks noChangeArrowheads="1"/>
          </p:cNvSpPr>
          <p:nvPr/>
        </p:nvSpPr>
        <p:spPr bwMode="auto">
          <a:xfrm>
            <a:off x="1143000" y="895290"/>
            <a:ext cx="8001000" cy="400110"/>
          </a:xfrm>
          <a:prstGeom prst="rect">
            <a:avLst/>
          </a:prstGeom>
          <a:noFill/>
          <a:ln w="9525">
            <a:noFill/>
            <a:miter lim="800000"/>
            <a:headEnd/>
            <a:tailEnd/>
          </a:ln>
          <a:effectLst/>
        </p:spPr>
        <p:txBody>
          <a:bodyPr wrap="square">
            <a:spAutoFit/>
          </a:bodyPr>
          <a:lstStyle/>
          <a:p>
            <a:r>
              <a:rPr lang="en-US" sz="2000" b="1" i="1" dirty="0">
                <a:solidFill>
                  <a:srgbClr val="FF0000"/>
                </a:solidFill>
              </a:rPr>
              <a:t>Why isn’t solar energy used for water heating in sunny Tunisia?</a:t>
            </a:r>
          </a:p>
        </p:txBody>
      </p:sp>
      <p:sp>
        <p:nvSpPr>
          <p:cNvPr id="10" name="Rectangle 3"/>
          <p:cNvSpPr>
            <a:spLocks noGrp="1" noChangeArrowheads="1"/>
          </p:cNvSpPr>
          <p:nvPr>
            <p:ph idx="1"/>
          </p:nvPr>
        </p:nvSpPr>
        <p:spPr>
          <a:xfrm>
            <a:off x="1219200" y="1524000"/>
            <a:ext cx="3657600" cy="2133600"/>
          </a:xfrm>
          <a:gradFill rotWithShape="1">
            <a:gsLst>
              <a:gs pos="0">
                <a:srgbClr val="99FF66">
                  <a:alpha val="52000"/>
                </a:srgbClr>
              </a:gs>
              <a:gs pos="100000">
                <a:srgbClr val="99FF66">
                  <a:gamma/>
                  <a:shade val="46275"/>
                  <a:invGamma/>
                  <a:alpha val="50999"/>
                </a:srgbClr>
              </a:gs>
            </a:gsLst>
            <a:lin ang="5400000" scaled="1"/>
          </a:gradFill>
          <a:ln>
            <a:solidFill>
              <a:schemeClr val="tx1"/>
            </a:solidFill>
          </a:ln>
          <a:effectLst>
            <a:outerShdw dist="35921" dir="2700000" algn="ctr" rotWithShape="0">
              <a:schemeClr val="bg2"/>
            </a:outerShdw>
          </a:effectLst>
        </p:spPr>
        <p:txBody>
          <a:bodyPr/>
          <a:lstStyle/>
          <a:p>
            <a:pPr>
              <a:buFont typeface="Wingdings" pitchFamily="2" charset="2"/>
              <a:buChar char="ü"/>
            </a:pPr>
            <a:endParaRPr lang="en-GB" sz="2400" dirty="0"/>
          </a:p>
          <a:p>
            <a:pPr>
              <a:buFont typeface="Wingdings" pitchFamily="2" charset="2"/>
              <a:buChar char="ü"/>
            </a:pPr>
            <a:r>
              <a:rPr lang="en-GB" sz="2400" dirty="0"/>
              <a:t>High solar resource</a:t>
            </a:r>
          </a:p>
          <a:p>
            <a:pPr>
              <a:buFont typeface="Wingdings" pitchFamily="2" charset="2"/>
              <a:buChar char="ü"/>
            </a:pPr>
            <a:r>
              <a:rPr lang="en-US" sz="2400" dirty="0"/>
              <a:t>Strong </a:t>
            </a:r>
            <a:r>
              <a:rPr lang="en-US" sz="2400" dirty="0" smtClean="0"/>
              <a:t>institutions</a:t>
            </a:r>
          </a:p>
          <a:p>
            <a:pPr>
              <a:buFont typeface="Wingdings" pitchFamily="2" charset="2"/>
              <a:buChar char="ü"/>
            </a:pPr>
            <a:r>
              <a:rPr lang="fr-FR" sz="2400" dirty="0" smtClean="0"/>
              <a:t>National </a:t>
            </a:r>
            <a:r>
              <a:rPr lang="fr-FR" sz="2400" dirty="0" err="1" smtClean="0"/>
              <a:t>priority</a:t>
            </a:r>
            <a:r>
              <a:rPr lang="fr-FR" sz="2400" dirty="0" smtClean="0"/>
              <a:t>:   </a:t>
            </a:r>
            <a:r>
              <a:rPr lang="fr-FR" sz="2400" dirty="0" err="1" smtClean="0"/>
              <a:t>Energy</a:t>
            </a:r>
            <a:r>
              <a:rPr lang="fr-FR" sz="2400" dirty="0" smtClean="0"/>
              <a:t> conservation </a:t>
            </a:r>
            <a:endParaRPr lang="en-US" sz="2400" dirty="0"/>
          </a:p>
        </p:txBody>
      </p:sp>
      <p:sp>
        <p:nvSpPr>
          <p:cNvPr id="11" name="Text Box 17"/>
          <p:cNvSpPr txBox="1">
            <a:spLocks noChangeArrowheads="1"/>
          </p:cNvSpPr>
          <p:nvPr/>
        </p:nvSpPr>
        <p:spPr bwMode="auto">
          <a:xfrm>
            <a:off x="1219200" y="1492250"/>
            <a:ext cx="3709987" cy="488950"/>
          </a:xfrm>
          <a:prstGeom prst="rect">
            <a:avLst/>
          </a:prstGeom>
          <a:noFill/>
          <a:ln w="9525">
            <a:noFill/>
            <a:miter lim="800000"/>
            <a:headEnd/>
            <a:tailEnd/>
          </a:ln>
          <a:effectLst/>
        </p:spPr>
        <p:txBody>
          <a:bodyPr wrap="none">
            <a:spAutoFit/>
          </a:bodyPr>
          <a:lstStyle/>
          <a:p>
            <a:pPr eaLnBrk="1" hangingPunct="1">
              <a:spcBef>
                <a:spcPct val="20000"/>
              </a:spcBef>
              <a:buClr>
                <a:schemeClr val="tx2"/>
              </a:buClr>
              <a:buSzPct val="70000"/>
              <a:buFont typeface="Wingdings" pitchFamily="2" charset="2"/>
              <a:buNone/>
            </a:pPr>
            <a:r>
              <a:rPr lang="en-GB" sz="2600" b="1" dirty="0"/>
              <a:t>Favourable conditions</a:t>
            </a:r>
            <a:endParaRPr lang="en-US" sz="2600" dirty="0"/>
          </a:p>
        </p:txBody>
      </p:sp>
      <p:sp>
        <p:nvSpPr>
          <p:cNvPr id="13" name="Rectangle 4"/>
          <p:cNvSpPr txBox="1">
            <a:spLocks noChangeArrowheads="1"/>
          </p:cNvSpPr>
          <p:nvPr/>
        </p:nvSpPr>
        <p:spPr>
          <a:xfrm>
            <a:off x="4957763" y="1524000"/>
            <a:ext cx="4033837" cy="2133600"/>
          </a:xfrm>
          <a:prstGeom prst="rect">
            <a:avLst/>
          </a:prstGeom>
          <a:gradFill rotWithShape="1">
            <a:gsLst>
              <a:gs pos="0">
                <a:srgbClr val="FFFF00">
                  <a:alpha val="52000"/>
                </a:srgbClr>
              </a:gs>
              <a:gs pos="100000">
                <a:srgbClr val="FFFF00">
                  <a:gamma/>
                  <a:shade val="46275"/>
                  <a:invGamma/>
                  <a:alpha val="50999"/>
                </a:srgbClr>
              </a:gs>
            </a:gsLst>
            <a:lin ang="5400000" scaled="1"/>
          </a:gradFill>
          <a:ln cap="flat" algn="ctr">
            <a:solidFill>
              <a:schemeClr val="tx1"/>
            </a:solidFill>
          </a:ln>
          <a:effectLst>
            <a:outerShdw dist="35921" dir="2700000" algn="ctr" rotWithShape="0">
              <a:schemeClr val="bg2"/>
            </a:outerShdw>
          </a:effectLst>
        </p:spPr>
        <p:txBody>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û"/>
              <a:tabLst/>
              <a:defRPr/>
            </a:pP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û"/>
              <a:tabLst/>
              <a:defRPr/>
            </a:pPr>
            <a:r>
              <a:rPr kumimoji="0" lang="en-GB" sz="2400" b="0" i="0" u="none" strike="noStrike" kern="1200" cap="none" spc="0" normalizeH="0" baseline="0" noProof="0" dirty="0" smtClean="0">
                <a:ln>
                  <a:noFill/>
                </a:ln>
                <a:solidFill>
                  <a:schemeClr val="tx1"/>
                </a:solidFill>
                <a:effectLst/>
                <a:uLnTx/>
                <a:uFillTx/>
                <a:latin typeface="+mn-lt"/>
                <a:ea typeface="+mn-ea"/>
                <a:cs typeface="+mn-cs"/>
              </a:rPr>
              <a:t>Capital intensive,</a:t>
            </a:r>
            <a:r>
              <a:rPr kumimoji="0" lang="en-GB" sz="2400" b="0" i="0" u="none" strike="noStrike" kern="1200" cap="none" spc="0" normalizeH="0" noProof="0" dirty="0" smtClean="0">
                <a:ln>
                  <a:noFill/>
                </a:ln>
                <a:solidFill>
                  <a:schemeClr val="tx1"/>
                </a:solidFill>
                <a:effectLst/>
                <a:uLnTx/>
                <a:uFillTx/>
                <a:latin typeface="+mn-lt"/>
                <a:ea typeface="+mn-ea"/>
                <a:cs typeface="+mn-cs"/>
              </a:rPr>
              <a:t> no financing</a:t>
            </a: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û"/>
              <a:tabLst/>
              <a:defRPr/>
            </a:pPr>
            <a:r>
              <a:rPr kumimoji="0" lang="en-GB" sz="2400" b="0" i="0" u="none" strike="noStrike" kern="1200" cap="none" spc="0" normalizeH="0" baseline="0" noProof="0" dirty="0" smtClean="0">
                <a:ln>
                  <a:noFill/>
                </a:ln>
                <a:solidFill>
                  <a:schemeClr val="tx1"/>
                </a:solidFill>
                <a:effectLst/>
                <a:uLnTx/>
                <a:uFillTx/>
                <a:latin typeface="+mn-lt"/>
                <a:ea typeface="+mn-ea"/>
                <a:cs typeface="+mn-cs"/>
              </a:rPr>
              <a:t>Current</a:t>
            </a:r>
            <a:r>
              <a:rPr kumimoji="0" lang="en-GB" sz="2400" b="0" i="0" u="none" strike="noStrike" kern="1200" cap="none" spc="0" normalizeH="0" noProof="0" dirty="0" smtClean="0">
                <a:ln>
                  <a:noFill/>
                </a:ln>
                <a:solidFill>
                  <a:schemeClr val="tx1"/>
                </a:solidFill>
                <a:effectLst/>
                <a:uLnTx/>
                <a:uFillTx/>
                <a:latin typeface="+mn-lt"/>
                <a:ea typeface="+mn-ea"/>
                <a:cs typeface="+mn-cs"/>
              </a:rPr>
              <a:t> </a:t>
            </a:r>
            <a:r>
              <a:rPr lang="en-GB" sz="2400" dirty="0" smtClean="0">
                <a:latin typeface="+mn-lt"/>
              </a:rPr>
              <a:t>option (</a:t>
            </a:r>
            <a:r>
              <a:rPr kumimoji="0" lang="en-GB" sz="2400" b="0" i="0" u="none" strike="noStrike" kern="1200" cap="none" spc="0" normalizeH="0" baseline="0" noProof="0" dirty="0" smtClean="0">
                <a:ln>
                  <a:noFill/>
                </a:ln>
                <a:solidFill>
                  <a:schemeClr val="tx1"/>
                </a:solidFill>
                <a:effectLst/>
                <a:uLnTx/>
                <a:uFillTx/>
                <a:latin typeface="+mn-lt"/>
                <a:ea typeface="+mn-ea"/>
                <a:cs typeface="+mn-cs"/>
              </a:rPr>
              <a:t>LPG )heavily subsidised</a:t>
            </a:r>
            <a:endParaRPr kumimoji="0" lang="en-GB"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 Box 18"/>
          <p:cNvSpPr txBox="1">
            <a:spLocks noChangeArrowheads="1"/>
          </p:cNvSpPr>
          <p:nvPr/>
        </p:nvSpPr>
        <p:spPr bwMode="auto">
          <a:xfrm>
            <a:off x="5029200" y="1492250"/>
            <a:ext cx="1947863" cy="488950"/>
          </a:xfrm>
          <a:prstGeom prst="rect">
            <a:avLst/>
          </a:prstGeom>
          <a:noFill/>
          <a:ln w="9525">
            <a:noFill/>
            <a:miter lim="800000"/>
            <a:headEnd/>
            <a:tailEnd/>
          </a:ln>
          <a:effectLst/>
        </p:spPr>
        <p:txBody>
          <a:bodyPr wrap="none">
            <a:spAutoFit/>
          </a:bodyPr>
          <a:lstStyle/>
          <a:p>
            <a:pPr eaLnBrk="1" hangingPunct="1">
              <a:spcBef>
                <a:spcPct val="20000"/>
              </a:spcBef>
              <a:buClr>
                <a:schemeClr val="tx2"/>
              </a:buClr>
              <a:buSzPct val="70000"/>
              <a:buFont typeface="Wingdings" pitchFamily="2" charset="2"/>
              <a:buNone/>
            </a:pPr>
            <a:r>
              <a:rPr lang="en-GB" sz="2600" b="1" dirty="0"/>
              <a:t>Challenges</a:t>
            </a:r>
            <a:endParaRPr lang="en-US" sz="2600" dirty="0"/>
          </a:p>
        </p:txBody>
      </p:sp>
      <p:sp>
        <p:nvSpPr>
          <p:cNvPr id="15" name="Rectangle 11"/>
          <p:cNvSpPr>
            <a:spLocks noChangeArrowheads="1"/>
          </p:cNvSpPr>
          <p:nvPr/>
        </p:nvSpPr>
        <p:spPr bwMode="auto">
          <a:xfrm>
            <a:off x="1219200" y="3808412"/>
            <a:ext cx="7772400" cy="1373188"/>
          </a:xfrm>
          <a:prstGeom prst="rect">
            <a:avLst/>
          </a:prstGeom>
          <a:gradFill rotWithShape="1">
            <a:gsLst>
              <a:gs pos="0">
                <a:srgbClr val="CC0099">
                  <a:alpha val="52000"/>
                </a:srgbClr>
              </a:gs>
              <a:gs pos="100000">
                <a:srgbClr val="CC0099">
                  <a:gamma/>
                  <a:shade val="46275"/>
                  <a:invGamma/>
                  <a:alpha val="50999"/>
                </a:srgbClr>
              </a:gs>
            </a:gsLst>
            <a:lin ang="5400000" scaled="1"/>
          </a:gradFill>
          <a:ln w="9525" algn="ctr">
            <a:solidFill>
              <a:schemeClr val="tx1"/>
            </a:solidFill>
            <a:miter lim="800000"/>
            <a:headEnd/>
            <a:tailEnd/>
          </a:ln>
          <a:effectLst>
            <a:outerShdw dist="35921" dir="2700000" algn="ctr" rotWithShape="0">
              <a:schemeClr val="bg2"/>
            </a:outerShdw>
          </a:effectLst>
        </p:spPr>
        <p:txBody>
          <a:bodyPr/>
          <a:lstStyle/>
          <a:p>
            <a:pPr marL="342900" indent="-342900" algn="l" eaLnBrk="1" hangingPunct="1">
              <a:spcBef>
                <a:spcPct val="20000"/>
              </a:spcBef>
              <a:buClr>
                <a:schemeClr val="tx2"/>
              </a:buClr>
              <a:buSzPct val="70000"/>
              <a:buFont typeface="Wingdings" pitchFamily="2" charset="2"/>
              <a:buNone/>
            </a:pPr>
            <a:endParaRPr lang="en-US" sz="2000" dirty="0"/>
          </a:p>
          <a:p>
            <a:pPr marL="342900" indent="-342900" algn="l" eaLnBrk="1" hangingPunct="1">
              <a:spcBef>
                <a:spcPct val="20000"/>
              </a:spcBef>
              <a:buClr>
                <a:schemeClr val="tx2"/>
              </a:buClr>
              <a:buSzPct val="70000"/>
              <a:buFont typeface="Wingdings" pitchFamily="2" charset="2"/>
              <a:buNone/>
            </a:pPr>
            <a:r>
              <a:rPr lang="en-US" sz="2000" dirty="0"/>
              <a:t>1. Help banks to begin financing Solar Water Heaters</a:t>
            </a:r>
          </a:p>
          <a:p>
            <a:pPr marL="342900" indent="-342900" algn="l" eaLnBrk="1" hangingPunct="1">
              <a:spcBef>
                <a:spcPct val="20000"/>
              </a:spcBef>
              <a:buClr>
                <a:schemeClr val="tx2"/>
              </a:buClr>
              <a:buSzPct val="70000"/>
              <a:buFont typeface="Wingdings" pitchFamily="2" charset="2"/>
              <a:buNone/>
            </a:pPr>
            <a:r>
              <a:rPr lang="en-US" sz="2000" dirty="0"/>
              <a:t>2. Address perverse subsidy</a:t>
            </a:r>
          </a:p>
        </p:txBody>
      </p:sp>
      <p:sp>
        <p:nvSpPr>
          <p:cNvPr id="16" name="Text Box 19"/>
          <p:cNvSpPr txBox="1">
            <a:spLocks noChangeArrowheads="1"/>
          </p:cNvSpPr>
          <p:nvPr/>
        </p:nvSpPr>
        <p:spPr bwMode="auto">
          <a:xfrm>
            <a:off x="1219200" y="3778250"/>
            <a:ext cx="2516187" cy="488950"/>
          </a:xfrm>
          <a:prstGeom prst="rect">
            <a:avLst/>
          </a:prstGeom>
          <a:noFill/>
          <a:ln w="9525">
            <a:noFill/>
            <a:miter lim="800000"/>
            <a:headEnd/>
            <a:tailEnd/>
          </a:ln>
          <a:effectLst/>
        </p:spPr>
        <p:txBody>
          <a:bodyPr wrap="none">
            <a:spAutoFit/>
          </a:bodyPr>
          <a:lstStyle/>
          <a:p>
            <a:pPr eaLnBrk="1" hangingPunct="1">
              <a:spcBef>
                <a:spcPct val="20000"/>
              </a:spcBef>
              <a:buClr>
                <a:schemeClr val="tx2"/>
              </a:buClr>
              <a:buSzPct val="70000"/>
              <a:buFont typeface="Wingdings" pitchFamily="2" charset="2"/>
              <a:buNone/>
            </a:pPr>
            <a:r>
              <a:rPr lang="en-GB" sz="2600" b="1" dirty="0"/>
              <a:t>UNEP Strategy</a:t>
            </a:r>
            <a:endParaRPr lang="en-US" sz="2600" dirty="0"/>
          </a:p>
        </p:txBody>
      </p:sp>
      <p:sp>
        <p:nvSpPr>
          <p:cNvPr id="17" name="Rectangle 15"/>
          <p:cNvSpPr>
            <a:spLocks noChangeArrowheads="1"/>
          </p:cNvSpPr>
          <p:nvPr/>
        </p:nvSpPr>
        <p:spPr bwMode="auto">
          <a:xfrm>
            <a:off x="1219201" y="5408613"/>
            <a:ext cx="7772399" cy="1296987"/>
          </a:xfrm>
          <a:prstGeom prst="rect">
            <a:avLst/>
          </a:prstGeom>
          <a:gradFill rotWithShape="1">
            <a:gsLst>
              <a:gs pos="0">
                <a:srgbClr val="FF0000">
                  <a:alpha val="52000"/>
                </a:srgbClr>
              </a:gs>
              <a:gs pos="100000">
                <a:srgbClr val="FF0000">
                  <a:gamma/>
                  <a:shade val="46275"/>
                  <a:invGamma/>
                  <a:alpha val="50999"/>
                </a:srgbClr>
              </a:gs>
            </a:gsLst>
            <a:lin ang="5400000" scaled="1"/>
          </a:gradFill>
          <a:ln w="9525" algn="ctr">
            <a:solidFill>
              <a:schemeClr val="tx1"/>
            </a:solidFill>
            <a:miter lim="800000"/>
            <a:headEnd/>
            <a:tailEnd/>
          </a:ln>
          <a:effectLst>
            <a:outerShdw dist="35921" dir="2700000" algn="ctr" rotWithShape="0">
              <a:schemeClr val="bg2"/>
            </a:outerShdw>
          </a:effectLst>
        </p:spPr>
        <p:txBody>
          <a:bodyPr/>
          <a:lstStyle/>
          <a:p>
            <a:pPr marL="342900" indent="-342900" algn="l" eaLnBrk="1" hangingPunct="1">
              <a:spcBef>
                <a:spcPct val="20000"/>
              </a:spcBef>
              <a:buClr>
                <a:schemeClr val="tx2"/>
              </a:buClr>
              <a:buSzPct val="70000"/>
              <a:buFont typeface="Wingdings" pitchFamily="2" charset="2"/>
              <a:buNone/>
            </a:pPr>
            <a:endParaRPr lang="en-GB" sz="2600" b="1"/>
          </a:p>
          <a:p>
            <a:pPr marL="692150" lvl="1" indent="-347663" algn="l" eaLnBrk="1" hangingPunct="1">
              <a:spcBef>
                <a:spcPct val="20000"/>
              </a:spcBef>
              <a:buClr>
                <a:schemeClr val="tx2"/>
              </a:buClr>
              <a:buSzPct val="70000"/>
              <a:buFont typeface="Wingdings" pitchFamily="2" charset="2"/>
              <a:buChar char="ü"/>
            </a:pPr>
            <a:r>
              <a:rPr lang="en-US" sz="2000"/>
              <a:t>Develop sustainable SWH market; displace LPG use.</a:t>
            </a:r>
          </a:p>
          <a:p>
            <a:pPr marL="692150" lvl="1" indent="-347663" algn="l" eaLnBrk="1" hangingPunct="1">
              <a:spcBef>
                <a:spcPct val="20000"/>
              </a:spcBef>
              <a:buClr>
                <a:schemeClr val="tx2"/>
              </a:buClr>
              <a:buSzPct val="70000"/>
              <a:buFont typeface="Wingdings" pitchFamily="2" charset="2"/>
              <a:buChar char="ü"/>
            </a:pPr>
            <a:r>
              <a:rPr lang="en-US" sz="2000"/>
              <a:t>Improve energy security and reduce CO</a:t>
            </a:r>
            <a:r>
              <a:rPr lang="en-US" sz="2000" baseline="-25000"/>
              <a:t>2</a:t>
            </a:r>
          </a:p>
        </p:txBody>
      </p:sp>
      <p:sp>
        <p:nvSpPr>
          <p:cNvPr id="18" name="Text Box 20"/>
          <p:cNvSpPr txBox="1">
            <a:spLocks noChangeArrowheads="1"/>
          </p:cNvSpPr>
          <p:nvPr/>
        </p:nvSpPr>
        <p:spPr bwMode="auto">
          <a:xfrm>
            <a:off x="1295400" y="5378450"/>
            <a:ext cx="919162" cy="488950"/>
          </a:xfrm>
          <a:prstGeom prst="rect">
            <a:avLst/>
          </a:prstGeom>
          <a:noFill/>
          <a:ln w="9525">
            <a:noFill/>
            <a:miter lim="800000"/>
            <a:headEnd/>
            <a:tailEnd/>
          </a:ln>
          <a:effectLst/>
        </p:spPr>
        <p:txBody>
          <a:bodyPr wrap="none">
            <a:spAutoFit/>
          </a:bodyPr>
          <a:lstStyle/>
          <a:p>
            <a:r>
              <a:rPr lang="en-GB" sz="2600" b="1" dirty="0"/>
              <a:t>Goal</a:t>
            </a:r>
            <a:endParaRPr lang="en-US" sz="2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bg/>
                                          </p:spTgt>
                                        </p:tgtEl>
                                        <p:attrNameLst>
                                          <p:attrName>style.visibility</p:attrName>
                                        </p:attrNameLst>
                                      </p:cBhvr>
                                      <p:to>
                                        <p:strVal val="visible"/>
                                      </p:to>
                                    </p:set>
                                    <p:animEffect transition="in" filter="blinds(horizontal)">
                                      <p:cBhvr>
                                        <p:cTn id="12" dur="500"/>
                                        <p:tgtEl>
                                          <p:spTgt spid="10">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blinds(horizontal)">
                                      <p:cBhvr>
                                        <p:cTn id="17" dur="500"/>
                                        <p:tgtEl>
                                          <p:spTgt spid="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blinds(horizontal)">
                                      <p:cBhvr>
                                        <p:cTn id="22" dur="5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blinds(horizontal)">
                                      <p:cBhvr>
                                        <p:cTn id="27" dur="500"/>
                                        <p:tgtEl>
                                          <p:spTgt spid="1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11" grpId="0"/>
      <p:bldP spid="13" grpId="0" animBg="1"/>
      <p:bldP spid="14" grpId="0"/>
      <p:bldP spid="15" grpId="0" animBg="1"/>
      <p:bldP spid="16" grpId="0"/>
      <p:bldP spid="17" grpId="0" animBg="1"/>
      <p:bldP spid="18"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1219200" y="65087"/>
            <a:ext cx="7772400" cy="925513"/>
          </a:xfrm>
        </p:spPr>
        <p:txBody>
          <a:bodyPr/>
          <a:lstStyle/>
          <a:p>
            <a:r>
              <a:rPr lang="en-US" sz="2400" b="1" i="1" dirty="0" smtClean="0"/>
              <a:t>Market Analysis- Barriers to investment for stakeholders </a:t>
            </a:r>
            <a:br>
              <a:rPr lang="en-US" sz="2400" b="1" i="1" dirty="0" smtClean="0"/>
            </a:br>
            <a:r>
              <a:rPr lang="en-US" sz="2400" b="1" i="1" dirty="0" smtClean="0"/>
              <a:t>in 2004 – Beginning of PROSOL I Development</a:t>
            </a:r>
            <a:endParaRPr lang="en-US" sz="2400" b="1" i="1"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 name="Rounded Rectangle 9"/>
          <p:cNvSpPr/>
          <p:nvPr/>
        </p:nvSpPr>
        <p:spPr>
          <a:xfrm>
            <a:off x="1371600" y="1371600"/>
            <a:ext cx="1676400" cy="1676400"/>
          </a:xfrm>
          <a:prstGeom prst="roundRect">
            <a:avLst/>
          </a:prstGeom>
          <a:solidFill>
            <a:schemeClr val="accent2"/>
          </a:solidFill>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endParaRPr lang="en-US" b="1" dirty="0" smtClean="0"/>
          </a:p>
          <a:p>
            <a:pPr algn="ctr"/>
            <a:r>
              <a:rPr lang="en-US" sz="2000" b="1" dirty="0" smtClean="0"/>
              <a:t>Tunisian Government</a:t>
            </a:r>
          </a:p>
        </p:txBody>
      </p:sp>
      <p:sp>
        <p:nvSpPr>
          <p:cNvPr id="11" name="Rounded Rectangle 10"/>
          <p:cNvSpPr/>
          <p:nvPr/>
        </p:nvSpPr>
        <p:spPr>
          <a:xfrm>
            <a:off x="3048000" y="1371600"/>
            <a:ext cx="5867400" cy="1676400"/>
          </a:xfrm>
          <a:prstGeom prst="roundRect">
            <a:avLst/>
          </a:prstGeom>
          <a:solidFill>
            <a:schemeClr val="accent2"/>
          </a:solidFill>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en-US" sz="2000" b="1" dirty="0" smtClean="0"/>
              <a:t>- Budget constraint for public resource </a:t>
            </a:r>
          </a:p>
          <a:p>
            <a:r>
              <a:rPr lang="en-US" sz="2000" b="1" dirty="0" smtClean="0"/>
              <a:t>- No previous pilot project that removed market barriers  </a:t>
            </a:r>
            <a:r>
              <a:rPr lang="en-US" sz="2000" b="1" u="sng" dirty="0" smtClean="0"/>
              <a:t>in a sustainable way</a:t>
            </a:r>
          </a:p>
          <a:p>
            <a:r>
              <a:rPr lang="en-US" sz="2000" b="1" dirty="0" smtClean="0"/>
              <a:t>- Fossil fuel (LPG) subsidies distorted the economics of  SWH </a:t>
            </a:r>
          </a:p>
          <a:p>
            <a:pPr algn="ctr"/>
            <a:r>
              <a:rPr lang="en-US" sz="2400" b="1" dirty="0" smtClean="0"/>
              <a:t> </a:t>
            </a:r>
          </a:p>
        </p:txBody>
      </p:sp>
      <p:sp>
        <p:nvSpPr>
          <p:cNvPr id="12" name="Rounded Rectangle 11"/>
          <p:cNvSpPr/>
          <p:nvPr/>
        </p:nvSpPr>
        <p:spPr>
          <a:xfrm>
            <a:off x="1371600" y="3124200"/>
            <a:ext cx="16764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b="1" dirty="0" smtClean="0"/>
          </a:p>
          <a:p>
            <a:pPr algn="ctr"/>
            <a:r>
              <a:rPr lang="en-US" sz="2000" b="1" dirty="0" smtClean="0"/>
              <a:t>Households </a:t>
            </a:r>
          </a:p>
        </p:txBody>
      </p:sp>
      <p:sp>
        <p:nvSpPr>
          <p:cNvPr id="19" name="Rounded Rectangle 18"/>
          <p:cNvSpPr/>
          <p:nvPr/>
        </p:nvSpPr>
        <p:spPr>
          <a:xfrm>
            <a:off x="1371600" y="4724400"/>
            <a:ext cx="1676400" cy="15240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endParaRPr lang="en-US" b="1" dirty="0" smtClean="0"/>
          </a:p>
          <a:p>
            <a:pPr algn="ctr"/>
            <a:r>
              <a:rPr lang="en-US" sz="2000" b="1" dirty="0" smtClean="0"/>
              <a:t>Commercial banks </a:t>
            </a:r>
          </a:p>
        </p:txBody>
      </p:sp>
      <p:sp>
        <p:nvSpPr>
          <p:cNvPr id="21" name="Rounded Rectangle 20"/>
          <p:cNvSpPr/>
          <p:nvPr/>
        </p:nvSpPr>
        <p:spPr>
          <a:xfrm>
            <a:off x="3048000" y="3124200"/>
            <a:ext cx="6096000" cy="1447800"/>
          </a:xfrm>
          <a:prstGeom prst="roundRect">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rtlCol="0" anchor="t"/>
          <a:lstStyle/>
          <a:p>
            <a:pPr>
              <a:buFontTx/>
              <a:buChar char="-"/>
            </a:pPr>
            <a:r>
              <a:rPr lang="en-US" sz="2000" b="1" dirty="0" smtClean="0"/>
              <a:t>Lack of confidence in the technology (previous bad experience) </a:t>
            </a:r>
          </a:p>
          <a:p>
            <a:pPr>
              <a:buFontTx/>
              <a:buChar char="-"/>
            </a:pPr>
            <a:r>
              <a:rPr lang="en-US" sz="2000" b="1" dirty="0" smtClean="0"/>
              <a:t>High Upfront cost barrier </a:t>
            </a:r>
          </a:p>
          <a:p>
            <a:pPr>
              <a:buFontTx/>
              <a:buChar char="-"/>
            </a:pPr>
            <a:r>
              <a:rPr lang="en-US" sz="2000" b="1" dirty="0" smtClean="0"/>
              <a:t> Not aware of the economic benefits </a:t>
            </a:r>
          </a:p>
        </p:txBody>
      </p:sp>
      <p:sp>
        <p:nvSpPr>
          <p:cNvPr id="22" name="Rounded Rectangle 21"/>
          <p:cNvSpPr/>
          <p:nvPr/>
        </p:nvSpPr>
        <p:spPr>
          <a:xfrm>
            <a:off x="3048000" y="4724400"/>
            <a:ext cx="6096000" cy="1600200"/>
          </a:xfrm>
          <a:prstGeom prst="roundRect">
            <a:avLst/>
          </a:prstGeom>
          <a:solidFill>
            <a:schemeClr val="accent6"/>
          </a:solidFill>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en-US" sz="2000" b="1" dirty="0" smtClean="0"/>
              <a:t>-Risk aversion </a:t>
            </a:r>
          </a:p>
          <a:p>
            <a:pPr>
              <a:buFontTx/>
              <a:buChar char="-"/>
            </a:pPr>
            <a:r>
              <a:rPr lang="en-US" sz="2000" b="1" dirty="0" smtClean="0"/>
              <a:t>Lack of local bank expertise to tailor RE loans </a:t>
            </a:r>
          </a:p>
          <a:p>
            <a:pPr>
              <a:buFontTx/>
              <a:buChar char="-"/>
            </a:pPr>
            <a:r>
              <a:rPr lang="en-US" sz="2000" b="1" dirty="0" smtClean="0"/>
              <a:t>Bad perception of the market profitability </a:t>
            </a:r>
          </a:p>
        </p:txBody>
      </p:sp>
      <p:pic>
        <p:nvPicPr>
          <p:cNvPr id="15" name="Picture 6" descr="globe"/>
          <p:cNvPicPr>
            <a:picLocks noChangeAspect="1" noChangeArrowheads="1"/>
          </p:cNvPicPr>
          <p:nvPr/>
        </p:nvPicPr>
        <p:blipFill>
          <a:blip r:embed="rId4"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linds(horizontal)">
                                      <p:cBhvr>
                                        <p:cTn id="23" dur="500"/>
                                        <p:tgtEl>
                                          <p:spTgt spid="1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blinds(horizontal)">
                                      <p:cBhvr>
                                        <p:cTn id="2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9"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600200" y="228600"/>
            <a:ext cx="7010400" cy="620713"/>
          </a:xfrm>
        </p:spPr>
        <p:txBody>
          <a:bodyPr/>
          <a:lstStyle/>
          <a:p>
            <a:pPr algn="l"/>
            <a:r>
              <a:rPr lang="en-US" sz="3600" b="1" i="1" dirty="0" smtClean="0">
                <a:solidFill>
                  <a:prstClr val="black"/>
                </a:solidFill>
              </a:rPr>
              <a:t>Main Features of the </a:t>
            </a:r>
            <a:r>
              <a:rPr lang="en-US" sz="3600" b="1" i="1" dirty="0" err="1" smtClean="0">
                <a:solidFill>
                  <a:prstClr val="black"/>
                </a:solidFill>
              </a:rPr>
              <a:t>Programme</a:t>
            </a:r>
            <a:endParaRPr lang="en-US" sz="3600" b="1" dirty="0" smtClean="0">
              <a:solidFill>
                <a:schemeClr val="tx2"/>
              </a:solidFill>
            </a:endParaRPr>
          </a:p>
        </p:txBody>
      </p:sp>
      <p:sp>
        <p:nvSpPr>
          <p:cNvPr id="5"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6" name="Picture 6" descr="globe"/>
          <p:cNvPicPr>
            <a:picLocks noChangeAspect="1" noChangeArrowheads="1"/>
          </p:cNvPicPr>
          <p:nvPr/>
        </p:nvPicPr>
        <p:blipFill>
          <a:blip r:embed="rId3" cstate="print"/>
          <a:srcRect/>
          <a:stretch>
            <a:fillRect/>
          </a:stretch>
        </p:blipFill>
        <p:spPr bwMode="auto">
          <a:xfrm>
            <a:off x="0" y="0"/>
            <a:ext cx="4038600" cy="2638425"/>
          </a:xfrm>
          <a:prstGeom prst="rect">
            <a:avLst/>
          </a:prstGeom>
          <a:noFill/>
          <a:ln w="9525">
            <a:noFill/>
            <a:miter lim="800000"/>
            <a:headEnd/>
            <a:tailEnd/>
          </a:ln>
        </p:spPr>
      </p:pic>
      <p:pic>
        <p:nvPicPr>
          <p:cNvPr id="8" name="Picture 5" descr="UNEP Logo"/>
          <p:cNvPicPr>
            <a:picLocks noChangeAspect="1" noChangeArrowheads="1"/>
          </p:cNvPicPr>
          <p:nvPr/>
        </p:nvPicPr>
        <p:blipFill>
          <a:blip r:embed="rId4" cstate="print">
            <a:lum bright="70000" contrast="-70000"/>
          </a:blip>
          <a:srcRect/>
          <a:stretch>
            <a:fillRect/>
          </a:stretch>
        </p:blipFill>
        <p:spPr bwMode="auto">
          <a:xfrm>
            <a:off x="50800" y="5562600"/>
            <a:ext cx="1116013" cy="1219200"/>
          </a:xfrm>
          <a:prstGeom prst="rect">
            <a:avLst/>
          </a:prstGeom>
          <a:gradFill rotWithShape="0">
            <a:gsLst>
              <a:gs pos="0">
                <a:schemeClr val="accent1"/>
              </a:gs>
              <a:gs pos="100000">
                <a:schemeClr val="accent1">
                  <a:gamma/>
                  <a:shade val="46275"/>
                  <a:invGamma/>
                </a:schemeClr>
              </a:gs>
            </a:gsLst>
            <a:lin ang="0" scaled="1"/>
          </a:gradFill>
        </p:spPr>
      </p:pic>
      <p:sp>
        <p:nvSpPr>
          <p:cNvPr id="20" name="Rectangle 19"/>
          <p:cNvSpPr>
            <a:spLocks noChangeArrowheads="1"/>
          </p:cNvSpPr>
          <p:nvPr/>
        </p:nvSpPr>
        <p:spPr bwMode="auto">
          <a:xfrm>
            <a:off x="1524000" y="1143000"/>
            <a:ext cx="7343775" cy="1946275"/>
          </a:xfrm>
          <a:prstGeom prst="rect">
            <a:avLst/>
          </a:prstGeom>
          <a:solidFill>
            <a:schemeClr val="tx2">
              <a:lumMod val="40000"/>
              <a:lumOff val="60000"/>
            </a:schemeClr>
          </a:solidFill>
          <a:ln w="9525" algn="ctr">
            <a:solidFill>
              <a:schemeClr val="tx1"/>
            </a:solidFill>
            <a:miter lim="800000"/>
            <a:headEnd/>
            <a:tailEnd/>
          </a:ln>
          <a:effectLst>
            <a:outerShdw dist="35921" dir="2700000" algn="ctr" rotWithShape="0">
              <a:schemeClr val="bg2"/>
            </a:outerShdw>
          </a:effectLst>
        </p:spPr>
        <p:txBody>
          <a:bodyPr/>
          <a:lstStyle/>
          <a:p>
            <a:pPr marL="342900" indent="-342900" algn="l" eaLnBrk="1" hangingPunct="1">
              <a:spcBef>
                <a:spcPct val="20000"/>
              </a:spcBef>
              <a:buClr>
                <a:schemeClr val="tx2"/>
              </a:buClr>
              <a:buSzPct val="70000"/>
              <a:buFont typeface="Wingdings" pitchFamily="2" charset="2"/>
              <a:buNone/>
            </a:pPr>
            <a:r>
              <a:rPr lang="en-US" sz="2400" b="1" i="1" dirty="0">
                <a:latin typeface="+mn-lt"/>
                <a:ea typeface="+mj-ea"/>
                <a:cs typeface="+mj-cs"/>
              </a:rPr>
              <a:t>1. </a:t>
            </a:r>
            <a:r>
              <a:rPr lang="en-US" sz="2400" b="1" i="1" dirty="0" smtClean="0">
                <a:latin typeface="+mn-lt"/>
                <a:ea typeface="+mj-ea"/>
                <a:cs typeface="+mj-cs"/>
              </a:rPr>
              <a:t>Mechanism to facilitate consumers access to credit </a:t>
            </a:r>
            <a:endParaRPr lang="en-US" sz="2400" b="1" i="1" dirty="0">
              <a:latin typeface="+mn-lt"/>
              <a:ea typeface="+mj-ea"/>
              <a:cs typeface="+mj-cs"/>
            </a:endParaRPr>
          </a:p>
          <a:p>
            <a:pPr marL="692150" lvl="1" indent="-347663" algn="l" eaLnBrk="1" hangingPunct="1">
              <a:spcBef>
                <a:spcPct val="20000"/>
              </a:spcBef>
              <a:buClr>
                <a:schemeClr val="tx2"/>
              </a:buClr>
              <a:buSzPct val="70000"/>
              <a:buFont typeface="Wingdings" pitchFamily="2" charset="2"/>
              <a:buChar char="Ø"/>
            </a:pPr>
            <a:r>
              <a:rPr lang="en-US" sz="2400" dirty="0">
                <a:latin typeface="+mn-lt"/>
              </a:rPr>
              <a:t>repayments made through </a:t>
            </a:r>
            <a:r>
              <a:rPr lang="en-US" sz="2400" b="1" dirty="0">
                <a:solidFill>
                  <a:srgbClr val="003399"/>
                </a:solidFill>
                <a:latin typeface="+mn-lt"/>
              </a:rPr>
              <a:t>electricity bills </a:t>
            </a:r>
          </a:p>
          <a:p>
            <a:pPr marL="692150" lvl="1" indent="-347663" algn="l" eaLnBrk="1" hangingPunct="1">
              <a:spcBef>
                <a:spcPct val="20000"/>
              </a:spcBef>
              <a:buClr>
                <a:schemeClr val="tx2"/>
              </a:buClr>
              <a:buSzPct val="70000"/>
              <a:buFont typeface="Wingdings" pitchFamily="2" charset="2"/>
              <a:buChar char="Ø"/>
            </a:pPr>
            <a:r>
              <a:rPr lang="en-US" sz="2400" dirty="0">
                <a:latin typeface="+mn-lt"/>
              </a:rPr>
              <a:t>interest rates </a:t>
            </a:r>
            <a:r>
              <a:rPr lang="en-US" sz="2400" b="1" dirty="0">
                <a:solidFill>
                  <a:srgbClr val="003399"/>
                </a:solidFill>
                <a:latin typeface="+mn-lt"/>
              </a:rPr>
              <a:t>initially </a:t>
            </a:r>
            <a:r>
              <a:rPr lang="en-US" sz="2400" b="1" dirty="0" smtClean="0">
                <a:solidFill>
                  <a:srgbClr val="003399"/>
                </a:solidFill>
                <a:latin typeface="+mn-lt"/>
              </a:rPr>
              <a:t>softened</a:t>
            </a:r>
          </a:p>
          <a:p>
            <a:pPr marL="692150" lvl="1" indent="-347663">
              <a:spcBef>
                <a:spcPct val="20000"/>
              </a:spcBef>
              <a:buClr>
                <a:schemeClr val="tx2"/>
              </a:buClr>
              <a:buSzPct val="70000"/>
              <a:buFont typeface="Wingdings" pitchFamily="2" charset="2"/>
              <a:buChar char="Ø"/>
            </a:pPr>
            <a:r>
              <a:rPr lang="en-US" sz="2400" dirty="0" smtClean="0">
                <a:solidFill>
                  <a:schemeClr val="bg1"/>
                </a:solidFill>
                <a:latin typeface="+mn-lt"/>
              </a:rPr>
              <a:t> </a:t>
            </a:r>
            <a:r>
              <a:rPr lang="en-US" sz="2400" dirty="0" smtClean="0">
                <a:latin typeface="+mn-lt"/>
              </a:rPr>
              <a:t>interest subsidy phased out after 18 months</a:t>
            </a:r>
            <a:endParaRPr lang="en-US" sz="2400" dirty="0">
              <a:latin typeface="+mn-lt"/>
            </a:endParaRPr>
          </a:p>
        </p:txBody>
      </p:sp>
      <p:sp>
        <p:nvSpPr>
          <p:cNvPr id="21" name="Rectangle 21"/>
          <p:cNvSpPr>
            <a:spLocks noChangeArrowheads="1"/>
          </p:cNvSpPr>
          <p:nvPr/>
        </p:nvSpPr>
        <p:spPr bwMode="auto">
          <a:xfrm>
            <a:off x="1524000" y="3581400"/>
            <a:ext cx="7391400" cy="2819400"/>
          </a:xfrm>
          <a:prstGeom prst="rect">
            <a:avLst/>
          </a:prstGeom>
          <a:solidFill>
            <a:schemeClr val="accent2">
              <a:lumMod val="60000"/>
              <a:lumOff val="4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marL="342900" indent="-342900" algn="l" eaLnBrk="1" hangingPunct="1">
              <a:spcBef>
                <a:spcPct val="20000"/>
              </a:spcBef>
              <a:buClr>
                <a:schemeClr val="tx2"/>
              </a:buClr>
              <a:buFont typeface="Wingdings" pitchFamily="2" charset="2"/>
              <a:buNone/>
            </a:pPr>
            <a:r>
              <a:rPr lang="en-US" sz="2400" b="1" i="1" dirty="0">
                <a:ea typeface="+mj-ea"/>
                <a:cs typeface="+mj-cs"/>
              </a:rPr>
              <a:t>2. Subsidy equalized between SWH and </a:t>
            </a:r>
            <a:r>
              <a:rPr lang="en-US" sz="2400" b="1" i="1" dirty="0" smtClean="0">
                <a:ea typeface="+mj-ea"/>
                <a:cs typeface="+mj-cs"/>
              </a:rPr>
              <a:t>LPG</a:t>
            </a:r>
          </a:p>
          <a:p>
            <a:pPr marL="342900" indent="-342900" algn="l" eaLnBrk="1" hangingPunct="1">
              <a:spcBef>
                <a:spcPct val="20000"/>
              </a:spcBef>
              <a:buClr>
                <a:schemeClr val="tx2"/>
              </a:buClr>
              <a:buFont typeface="Wingdings" pitchFamily="2" charset="2"/>
              <a:buChar char="Ø"/>
            </a:pPr>
            <a:r>
              <a:rPr lang="en-US" sz="2400" dirty="0" smtClean="0"/>
              <a:t> 20% subsidy on SWH capital cost  to enhance competiveness of SWH </a:t>
            </a:r>
            <a:r>
              <a:rPr lang="en-US" sz="2400" dirty="0" err="1" smtClean="0"/>
              <a:t>vis</a:t>
            </a:r>
            <a:r>
              <a:rPr lang="en-US" sz="2400" dirty="0" smtClean="0"/>
              <a:t> a </a:t>
            </a:r>
            <a:r>
              <a:rPr lang="en-US" sz="2400" dirty="0" err="1" smtClean="0"/>
              <a:t>vis</a:t>
            </a:r>
            <a:r>
              <a:rPr lang="en-US" sz="2400" dirty="0" smtClean="0"/>
              <a:t> the </a:t>
            </a:r>
            <a:r>
              <a:rPr lang="en-US" sz="2400" b="1" dirty="0" smtClean="0">
                <a:solidFill>
                  <a:srgbClr val="003399"/>
                </a:solidFill>
              </a:rPr>
              <a:t>existing gas subsidy </a:t>
            </a:r>
            <a:r>
              <a:rPr lang="en-US" sz="2400" dirty="0" smtClean="0">
                <a:solidFill>
                  <a:schemeClr val="tx1"/>
                </a:solidFill>
              </a:rPr>
              <a:t>(underwritten for a trial period by Italy)</a:t>
            </a:r>
            <a:endParaRPr lang="en-US" sz="2400" b="1" dirty="0" smtClean="0">
              <a:solidFill>
                <a:srgbClr val="003399"/>
              </a:solidFill>
            </a:endParaRPr>
          </a:p>
          <a:p>
            <a:pPr marL="234950" indent="-347663">
              <a:spcBef>
                <a:spcPct val="20000"/>
              </a:spcBef>
              <a:buClr>
                <a:schemeClr val="tx2"/>
              </a:buClr>
              <a:buFont typeface="Wingdings" pitchFamily="2" charset="2"/>
              <a:buChar char="Ø"/>
            </a:pPr>
            <a:r>
              <a:rPr lang="en-US" sz="2400" dirty="0" smtClean="0"/>
              <a:t>After successful trial made permanent: legislation mandating  a 20% capital cost subsidy for SWH in residential sector </a:t>
            </a:r>
          </a:p>
          <a:p>
            <a:pPr marL="692150" lvl="1" indent="-347663" algn="l" eaLnBrk="1" hangingPunct="1">
              <a:spcBef>
                <a:spcPct val="20000"/>
              </a:spcBef>
              <a:buClr>
                <a:schemeClr val="tx2"/>
              </a:buClr>
            </a:pPr>
            <a:endParaRPr lang="en-US" sz="2400" dirty="0"/>
          </a:p>
        </p:txBody>
      </p:sp>
      <p:grpSp>
        <p:nvGrpSpPr>
          <p:cNvPr id="2" name="Group 10"/>
          <p:cNvGrpSpPr/>
          <p:nvPr/>
        </p:nvGrpSpPr>
        <p:grpSpPr>
          <a:xfrm>
            <a:off x="1304364" y="2362200"/>
            <a:ext cx="8217647" cy="5943600"/>
            <a:chOff x="685264" y="572261"/>
            <a:chExt cx="5588075" cy="5941523"/>
          </a:xfrm>
        </p:grpSpPr>
        <p:sp>
          <p:nvSpPr>
            <p:cNvPr id="12" name="Rectangle 11"/>
            <p:cNvSpPr/>
            <p:nvPr/>
          </p:nvSpPr>
          <p:spPr>
            <a:xfrm>
              <a:off x="685264" y="1410172"/>
              <a:ext cx="5331023" cy="3198662"/>
            </a:xfrm>
            <a:prstGeom prst="rect">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12"/>
            <p:cNvSpPr/>
            <p:nvPr/>
          </p:nvSpPr>
          <p:spPr>
            <a:xfrm>
              <a:off x="834618" y="572261"/>
              <a:ext cx="5438721" cy="59415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defTabSz="844550">
                <a:lnSpc>
                  <a:spcPct val="90000"/>
                </a:lnSpc>
                <a:spcAft>
                  <a:spcPct val="35000"/>
                </a:spcAft>
              </a:pPr>
              <a:r>
                <a:rPr lang="en-US" sz="2400" b="1" dirty="0" smtClean="0">
                  <a:solidFill>
                    <a:schemeClr val="tx1"/>
                  </a:solidFill>
                </a:rPr>
                <a:t>Bu</a:t>
              </a:r>
              <a:r>
                <a:rPr lang="en-US" sz="2400" b="1" kern="1200" dirty="0" smtClean="0">
                  <a:solidFill>
                    <a:schemeClr val="tx1"/>
                  </a:solidFill>
                </a:rPr>
                <a:t>y </a:t>
              </a:r>
              <a:r>
                <a:rPr lang="en-US" sz="2400" b="1" kern="1200" dirty="0">
                  <a:solidFill>
                    <a:srgbClr val="F96E05"/>
                  </a:solidFill>
                </a:rPr>
                <a:t>CHEAP </a:t>
              </a:r>
              <a:r>
                <a:rPr lang="en-US" sz="2400" b="1" kern="1200" dirty="0">
                  <a:solidFill>
                    <a:schemeClr val="tx1"/>
                  </a:solidFill>
                </a:rPr>
                <a:t>and</a:t>
              </a:r>
              <a:r>
                <a:rPr lang="en-US" sz="2400" b="1" kern="1200" dirty="0">
                  <a:solidFill>
                    <a:srgbClr val="F96E05"/>
                  </a:solidFill>
                </a:rPr>
                <a:t> </a:t>
              </a:r>
              <a:r>
                <a:rPr lang="en-US" sz="2400" b="1" kern="1200" dirty="0">
                  <a:solidFill>
                    <a:schemeClr val="tx1"/>
                  </a:solidFill>
                </a:rPr>
                <a:t>Pay</a:t>
              </a:r>
              <a:r>
                <a:rPr lang="en-US" sz="2400" b="1" kern="1200" dirty="0">
                  <a:solidFill>
                    <a:srgbClr val="F96E05"/>
                  </a:solidFill>
                </a:rPr>
                <a:t> </a:t>
              </a:r>
              <a:r>
                <a:rPr lang="en-US" sz="2400" b="1" kern="1200" dirty="0" smtClean="0">
                  <a:solidFill>
                    <a:srgbClr val="F96E05"/>
                  </a:solidFill>
                </a:rPr>
                <a:t>SLOWLY</a:t>
              </a:r>
              <a:endParaRPr lang="en-US" sz="2400" b="1" kern="1200" dirty="0">
                <a:solidFill>
                  <a:srgbClr val="F96E05"/>
                </a:solidFill>
              </a:endParaRPr>
            </a:p>
            <a:p>
              <a:pPr lvl="0" defTabSz="844550">
                <a:lnSpc>
                  <a:spcPct val="90000"/>
                </a:lnSpc>
                <a:spcBef>
                  <a:spcPct val="0"/>
                </a:spcBef>
                <a:spcAft>
                  <a:spcPct val="35000"/>
                </a:spcAft>
              </a:pPr>
              <a:r>
                <a:rPr lang="en-US" sz="2000" kern="1200" dirty="0" smtClean="0">
                  <a:solidFill>
                    <a:schemeClr val="tx1"/>
                  </a:solidFill>
                </a:rPr>
                <a:t>A </a:t>
              </a:r>
              <a:r>
                <a:rPr lang="en-US" sz="2000" kern="1200" dirty="0">
                  <a:solidFill>
                    <a:schemeClr val="tx1"/>
                  </a:solidFill>
                </a:rPr>
                <a:t>loan mechanism over a </a:t>
              </a:r>
              <a:r>
                <a:rPr lang="en-US" sz="2000" b="1" kern="1200" dirty="0">
                  <a:solidFill>
                    <a:schemeClr val="tx1"/>
                  </a:solidFill>
                </a:rPr>
                <a:t>5-year term </a:t>
              </a:r>
              <a:r>
                <a:rPr lang="en-US" sz="2000" kern="1200" dirty="0">
                  <a:solidFill>
                    <a:schemeClr val="tx1"/>
                  </a:solidFill>
                </a:rPr>
                <a:t>with </a:t>
              </a:r>
              <a:r>
                <a:rPr lang="en-US" sz="2000" kern="1200" dirty="0" smtClean="0">
                  <a:solidFill>
                    <a:schemeClr val="tx1"/>
                  </a:solidFill>
                </a:rPr>
                <a:t>repayment via </a:t>
              </a:r>
              <a:r>
                <a:rPr lang="en-US" sz="2000" kern="1200" dirty="0">
                  <a:solidFill>
                    <a:schemeClr val="tx1"/>
                  </a:solidFill>
                </a:rPr>
                <a:t>the STEG </a:t>
              </a:r>
              <a:r>
                <a:rPr lang="en-US" sz="2000" kern="1200" dirty="0" smtClean="0">
                  <a:solidFill>
                    <a:schemeClr val="tx1"/>
                  </a:solidFill>
                </a:rPr>
                <a:t>bill</a:t>
              </a:r>
            </a:p>
            <a:p>
              <a:pPr lvl="0" defTabSz="844550">
                <a:lnSpc>
                  <a:spcPct val="90000"/>
                </a:lnSpc>
                <a:spcBef>
                  <a:spcPct val="0"/>
                </a:spcBef>
                <a:spcAft>
                  <a:spcPct val="35000"/>
                </a:spcAft>
              </a:pPr>
              <a:r>
                <a:rPr lang="en-US" sz="2000" b="1" kern="1200" dirty="0" smtClean="0">
                  <a:solidFill>
                    <a:schemeClr val="tx1"/>
                  </a:solidFill>
                </a:rPr>
                <a:t> </a:t>
              </a:r>
            </a:p>
            <a:p>
              <a:pPr lvl="0" defTabSz="844550">
                <a:lnSpc>
                  <a:spcPct val="90000"/>
                </a:lnSpc>
                <a:spcBef>
                  <a:spcPct val="0"/>
                </a:spcBef>
                <a:spcAft>
                  <a:spcPct val="35000"/>
                </a:spcAft>
              </a:pPr>
              <a:endParaRPr lang="en-US" sz="2000" b="1" dirty="0" smtClean="0">
                <a:solidFill>
                  <a:schemeClr val="tx1"/>
                </a:solidFill>
              </a:endParaRPr>
            </a:p>
            <a:p>
              <a:pPr lvl="0" defTabSz="844550">
                <a:lnSpc>
                  <a:spcPct val="90000"/>
                </a:lnSpc>
                <a:spcBef>
                  <a:spcPct val="0"/>
                </a:spcBef>
                <a:spcAft>
                  <a:spcPct val="35000"/>
                </a:spcAft>
              </a:pPr>
              <a:r>
                <a:rPr lang="en-US" sz="2000" b="1" kern="1200" dirty="0" smtClean="0">
                  <a:solidFill>
                    <a:srgbClr val="F35E0B"/>
                  </a:solidFill>
                </a:rPr>
                <a:t>Monthly </a:t>
              </a:r>
              <a:r>
                <a:rPr lang="en-US" sz="2000" b="1" kern="1200" dirty="0">
                  <a:solidFill>
                    <a:srgbClr val="F35E0B"/>
                  </a:solidFill>
                </a:rPr>
                <a:t>payment = Energy savings</a:t>
              </a:r>
              <a:r>
                <a:rPr lang="en-US" sz="2000" kern="1200" dirty="0">
                  <a:solidFill>
                    <a:srgbClr val="F35E0B"/>
                  </a:solidFill>
                </a:rPr>
                <a:t> </a:t>
              </a:r>
            </a:p>
            <a:p>
              <a:pPr lvl="0" defTabSz="844550">
                <a:lnSpc>
                  <a:spcPct val="90000"/>
                </a:lnSpc>
                <a:spcAft>
                  <a:spcPct val="35000"/>
                </a:spcAft>
              </a:pPr>
              <a:endParaRPr lang="en-US" sz="2000" b="1" dirty="0" smtClean="0">
                <a:solidFill>
                  <a:schemeClr val="tx1"/>
                </a:solidFill>
              </a:endParaRPr>
            </a:p>
            <a:p>
              <a:pPr lvl="0" defTabSz="844550">
                <a:lnSpc>
                  <a:spcPct val="90000"/>
                </a:lnSpc>
                <a:spcAft>
                  <a:spcPct val="35000"/>
                </a:spcAft>
              </a:pPr>
              <a:r>
                <a:rPr lang="en-US" sz="2000" b="1" dirty="0" smtClean="0">
                  <a:solidFill>
                    <a:schemeClr val="tx1"/>
                  </a:solidFill>
                </a:rPr>
                <a:t>	</a:t>
              </a:r>
            </a:p>
            <a:p>
              <a:pPr lvl="0" defTabSz="844550">
                <a:lnSpc>
                  <a:spcPct val="90000"/>
                </a:lnSpc>
                <a:spcAft>
                  <a:spcPct val="35000"/>
                </a:spcAft>
              </a:pPr>
              <a:endParaRPr lang="en-US" sz="2000" b="1" dirty="0" smtClean="0">
                <a:solidFill>
                  <a:schemeClr val="tx1"/>
                </a:solidFill>
              </a:endParaRPr>
            </a:p>
            <a:p>
              <a:pPr lvl="0" defTabSz="844550">
                <a:lnSpc>
                  <a:spcPct val="90000"/>
                </a:lnSpc>
                <a:spcBef>
                  <a:spcPct val="0"/>
                </a:spcBef>
                <a:spcAft>
                  <a:spcPct val="35000"/>
                </a:spcAft>
              </a:pPr>
              <a:endParaRPr lang="en-US" sz="1900" b="1" kern="1200" dirty="0" smtClean="0">
                <a:solidFill>
                  <a:schemeClr val="tx1"/>
                </a:solidFill>
              </a:endParaRPr>
            </a:p>
          </p:txBody>
        </p:sp>
      </p:grpSp>
      <p:grpSp>
        <p:nvGrpSpPr>
          <p:cNvPr id="3" name="Group 13"/>
          <p:cNvGrpSpPr/>
          <p:nvPr/>
        </p:nvGrpSpPr>
        <p:grpSpPr>
          <a:xfrm>
            <a:off x="1403648" y="3124200"/>
            <a:ext cx="7511753" cy="4203576"/>
            <a:chOff x="2794858" y="652462"/>
            <a:chExt cx="5531887" cy="3267624"/>
          </a:xfrm>
          <a:solidFill>
            <a:schemeClr val="bg1"/>
          </a:solidFill>
        </p:grpSpPr>
        <p:sp>
          <p:nvSpPr>
            <p:cNvPr id="15" name="Rectangle 14"/>
            <p:cNvSpPr/>
            <p:nvPr/>
          </p:nvSpPr>
          <p:spPr>
            <a:xfrm>
              <a:off x="2995721" y="652462"/>
              <a:ext cx="5331024" cy="3198614"/>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angle 15"/>
            <p:cNvSpPr/>
            <p:nvPr/>
          </p:nvSpPr>
          <p:spPr>
            <a:xfrm>
              <a:off x="2794858" y="721471"/>
              <a:ext cx="5331024" cy="319861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2400" b="1" kern="1200" dirty="0" smtClean="0">
                  <a:solidFill>
                    <a:srgbClr val="FF0000"/>
                  </a:solidFill>
                </a:rPr>
                <a:t>Discounted Interest Rates:</a:t>
              </a:r>
            </a:p>
            <a:p>
              <a:pPr lvl="0" algn="l" defTabSz="844550">
                <a:lnSpc>
                  <a:spcPct val="90000"/>
                </a:lnSpc>
                <a:spcBef>
                  <a:spcPct val="0"/>
                </a:spcBef>
                <a:spcAft>
                  <a:spcPct val="35000"/>
                </a:spcAft>
              </a:pPr>
              <a:r>
                <a:rPr lang="en-US" sz="2200" b="1" kern="1200" dirty="0" smtClean="0">
                  <a:solidFill>
                    <a:srgbClr val="FF0000"/>
                  </a:solidFill>
                </a:rPr>
                <a:t>Initial</a:t>
              </a:r>
              <a:r>
                <a:rPr lang="en-US" sz="2200" kern="1200" dirty="0" smtClean="0">
                  <a:solidFill>
                    <a:srgbClr val="FF0000"/>
                  </a:solidFill>
                </a:rPr>
                <a:t> </a:t>
              </a:r>
              <a:r>
                <a:rPr lang="en-US" sz="2200" kern="1200" dirty="0" smtClean="0">
                  <a:solidFill>
                    <a:schemeClr val="tx1"/>
                  </a:solidFill>
                </a:rPr>
                <a:t>average bank consumer loans: 12 – 13%</a:t>
              </a:r>
            </a:p>
            <a:p>
              <a:pPr lvl="0" algn="l" defTabSz="844550">
                <a:lnSpc>
                  <a:spcPct val="90000"/>
                </a:lnSpc>
                <a:spcBef>
                  <a:spcPct val="0"/>
                </a:spcBef>
                <a:spcAft>
                  <a:spcPct val="35000"/>
                </a:spcAft>
              </a:pPr>
              <a:endParaRPr lang="en-US" sz="2200" kern="1200" dirty="0" smtClean="0">
                <a:solidFill>
                  <a:schemeClr val="tx1"/>
                </a:solidFill>
              </a:endParaRPr>
            </a:p>
            <a:p>
              <a:pPr lvl="0" algn="l" defTabSz="844550">
                <a:lnSpc>
                  <a:spcPct val="90000"/>
                </a:lnSpc>
                <a:spcBef>
                  <a:spcPct val="0"/>
                </a:spcBef>
                <a:spcAft>
                  <a:spcPct val="35000"/>
                </a:spcAft>
              </a:pPr>
              <a:r>
                <a:rPr lang="en-US" sz="2200" kern="1200" dirty="0" smtClean="0">
                  <a:solidFill>
                    <a:schemeClr val="tx1"/>
                  </a:solidFill>
                </a:rPr>
                <a:t>With STEG’s involvement, 2 banks (Amen Bank &amp; UBCI) and lowered </a:t>
              </a:r>
              <a:r>
                <a:rPr lang="en-US" sz="2200" kern="1200" dirty="0">
                  <a:solidFill>
                    <a:schemeClr val="tx1"/>
                  </a:solidFill>
                </a:rPr>
                <a:t>the interest rates by 5-6 points because the </a:t>
              </a:r>
              <a:r>
                <a:rPr lang="en-US" sz="2200" b="1" kern="1200" dirty="0">
                  <a:solidFill>
                    <a:srgbClr val="FF0000"/>
                  </a:solidFill>
                </a:rPr>
                <a:t>risk of nonpayment </a:t>
              </a:r>
              <a:r>
                <a:rPr lang="en-US" sz="2200" kern="1200" dirty="0">
                  <a:solidFill>
                    <a:schemeClr val="tx1"/>
                  </a:solidFill>
                </a:rPr>
                <a:t>is </a:t>
              </a:r>
              <a:r>
                <a:rPr lang="en-US" sz="2200" kern="1200" dirty="0" smtClean="0">
                  <a:solidFill>
                    <a:schemeClr val="tx1"/>
                  </a:solidFill>
                </a:rPr>
                <a:t>low (less than 1%, Prosol I)  </a:t>
              </a:r>
            </a:p>
            <a:p>
              <a:pPr lvl="0" algn="l" defTabSz="844550">
                <a:lnSpc>
                  <a:spcPct val="90000"/>
                </a:lnSpc>
                <a:spcBef>
                  <a:spcPct val="0"/>
                </a:spcBef>
                <a:spcAft>
                  <a:spcPct val="35000"/>
                </a:spcAft>
              </a:pPr>
              <a:endParaRPr lang="fr-FR" sz="2200" kern="1200" dirty="0" smtClean="0">
                <a:solidFill>
                  <a:schemeClr val="tx1"/>
                </a:solidFill>
              </a:endParaRPr>
            </a:p>
            <a:p>
              <a:pPr lvl="0" algn="l" defTabSz="844550">
                <a:lnSpc>
                  <a:spcPct val="90000"/>
                </a:lnSpc>
                <a:spcBef>
                  <a:spcPct val="0"/>
                </a:spcBef>
                <a:spcAft>
                  <a:spcPct val="35000"/>
                </a:spcAft>
              </a:pPr>
              <a:r>
                <a:rPr lang="fr-FR" sz="2200" kern="1200" dirty="0" smtClean="0">
                  <a:solidFill>
                    <a:schemeClr val="tx1"/>
                  </a:solidFill>
                </a:rPr>
                <a:t>UNEP </a:t>
              </a:r>
              <a:r>
                <a:rPr lang="fr-FR" sz="2200" kern="1200" dirty="0" err="1" smtClean="0">
                  <a:solidFill>
                    <a:schemeClr val="tx1"/>
                  </a:solidFill>
                </a:rPr>
                <a:t>further</a:t>
              </a:r>
              <a:r>
                <a:rPr lang="fr-FR" sz="2200" kern="1200" dirty="0" smtClean="0">
                  <a:solidFill>
                    <a:schemeClr val="tx1"/>
                  </a:solidFill>
                </a:rPr>
                <a:t> </a:t>
              </a:r>
              <a:r>
                <a:rPr lang="fr-FR" sz="2200" kern="1200" dirty="0" err="1" smtClean="0">
                  <a:solidFill>
                    <a:schemeClr val="tx1"/>
                  </a:solidFill>
                </a:rPr>
                <a:t>softened</a:t>
              </a:r>
              <a:r>
                <a:rPr lang="fr-FR" sz="2200" kern="1200" dirty="0" smtClean="0">
                  <a:solidFill>
                    <a:schemeClr val="tx1"/>
                  </a:solidFill>
                </a:rPr>
                <a:t> </a:t>
              </a:r>
              <a:r>
                <a:rPr lang="fr-FR" sz="2200" b="1" kern="1200" dirty="0" err="1" smtClean="0">
                  <a:solidFill>
                    <a:srgbClr val="FF0000"/>
                  </a:solidFill>
                </a:rPr>
                <a:t>interest</a:t>
              </a:r>
              <a:r>
                <a:rPr lang="fr-FR" sz="2200" b="1" kern="1200" dirty="0" smtClean="0">
                  <a:solidFill>
                    <a:srgbClr val="FF0000"/>
                  </a:solidFill>
                </a:rPr>
                <a:t> rates down to 0%, </a:t>
              </a:r>
              <a:r>
                <a:rPr lang="fr-FR" sz="2200" kern="1200" dirty="0" smtClean="0">
                  <a:solidFill>
                    <a:schemeClr val="tx1"/>
                  </a:solidFill>
                </a:rPr>
                <a:t>full </a:t>
              </a:r>
              <a:r>
                <a:rPr lang="fr-FR" sz="2200" kern="1200" dirty="0" err="1" smtClean="0">
                  <a:solidFill>
                    <a:schemeClr val="tx1"/>
                  </a:solidFill>
                </a:rPr>
                <a:t>benefit</a:t>
              </a:r>
              <a:r>
                <a:rPr lang="fr-FR" sz="2200" kern="1200" dirty="0" smtClean="0">
                  <a:solidFill>
                    <a:schemeClr val="tx1"/>
                  </a:solidFill>
                </a:rPr>
                <a:t> </a:t>
              </a:r>
              <a:r>
                <a:rPr lang="fr-FR" sz="2200" kern="1200" dirty="0" err="1" smtClean="0">
                  <a:solidFill>
                    <a:schemeClr val="tx1"/>
                  </a:solidFill>
                </a:rPr>
                <a:t>passed</a:t>
              </a:r>
              <a:r>
                <a:rPr lang="fr-FR" sz="2200" kern="1200" dirty="0" smtClean="0">
                  <a:solidFill>
                    <a:schemeClr val="tx1"/>
                  </a:solidFill>
                </a:rPr>
                <a:t> on to the </a:t>
              </a:r>
              <a:r>
                <a:rPr lang="fr-FR" sz="2200" kern="1200" dirty="0" err="1" smtClean="0">
                  <a:solidFill>
                    <a:schemeClr val="tx1"/>
                  </a:solidFill>
                </a:rPr>
                <a:t>customer</a:t>
              </a:r>
              <a:r>
                <a:rPr lang="fr-FR" sz="2200" kern="1200" dirty="0" smtClean="0">
                  <a:solidFill>
                    <a:schemeClr val="tx1"/>
                  </a:solidFill>
                </a:rPr>
                <a:t>.</a:t>
              </a:r>
              <a:endParaRPr lang="en-US" sz="2200" kern="1200" dirty="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0">
                                            <p:txEl>
                                              <p:pRg st="1" end="1"/>
                                            </p:txEl>
                                          </p:spTgt>
                                        </p:tgtEl>
                                        <p:attrNameLst>
                                          <p:attrName>style.visibility</p:attrName>
                                        </p:attrNameLst>
                                      </p:cBhvr>
                                      <p:to>
                                        <p:strVal val="visible"/>
                                      </p:to>
                                    </p:set>
                                    <p:animEffect transition="in" filter="blinds(horizontal)">
                                      <p:cBhvr>
                                        <p:cTn id="13" dur="500"/>
                                        <p:tgtEl>
                                          <p:spTgt spid="20">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nodeType="clickEffect">
                                  <p:stCondLst>
                                    <p:cond delay="0"/>
                                  </p:stCondLst>
                                  <p:childTnLst>
                                    <p:animEffect transition="out" filter="blinds(horizontal)">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0">
                                            <p:txEl>
                                              <p:pRg st="2" end="2"/>
                                            </p:txEl>
                                          </p:spTgt>
                                        </p:tgtEl>
                                        <p:attrNameLst>
                                          <p:attrName>style.visibility</p:attrName>
                                        </p:attrNameLst>
                                      </p:cBhvr>
                                      <p:to>
                                        <p:strVal val="visible"/>
                                      </p:to>
                                    </p:set>
                                    <p:animEffect transition="in" filter="blinds(horizontal)">
                                      <p:cBhvr>
                                        <p:cTn id="28" dur="500"/>
                                        <p:tgtEl>
                                          <p:spTgt spid="20">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xit" presetSubtype="10" fill="hold" nodeType="clickEffect">
                                  <p:stCondLst>
                                    <p:cond delay="0"/>
                                  </p:stCondLst>
                                  <p:childTnLst>
                                    <p:animEffect transition="out" filter="blinds(horizontal)">
                                      <p:cBhvr>
                                        <p:cTn id="37" dur="500"/>
                                        <p:tgtEl>
                                          <p:spTgt spid="3"/>
                                        </p:tgtEl>
                                      </p:cBhvr>
                                    </p:animEffect>
                                    <p:set>
                                      <p:cBhvr>
                                        <p:cTn id="38" dur="1" fill="hold">
                                          <p:stCondLst>
                                            <p:cond delay="499"/>
                                          </p:stCondLst>
                                        </p:cTn>
                                        <p:tgtEl>
                                          <p:spTgt spid="3"/>
                                        </p:tgtEl>
                                        <p:attrNameLst>
                                          <p:attrName>style.visibility</p:attrName>
                                        </p:attrNameLst>
                                      </p:cBhvr>
                                      <p:to>
                                        <p:strVal val="hidden"/>
                                      </p:to>
                                    </p:set>
                                  </p:childTnLst>
                                </p:cTn>
                              </p:par>
                              <p:par>
                                <p:cTn id="39" presetID="3" presetClass="entr" presetSubtype="10" fill="hold" nodeType="withEffect">
                                  <p:stCondLst>
                                    <p:cond delay="0"/>
                                  </p:stCondLst>
                                  <p:childTnLst>
                                    <p:set>
                                      <p:cBhvr>
                                        <p:cTn id="40" dur="1" fill="hold">
                                          <p:stCondLst>
                                            <p:cond delay="0"/>
                                          </p:stCondLst>
                                        </p:cTn>
                                        <p:tgtEl>
                                          <p:spTgt spid="20">
                                            <p:txEl>
                                              <p:pRg st="3" end="3"/>
                                            </p:txEl>
                                          </p:spTgt>
                                        </p:tgtEl>
                                        <p:attrNameLst>
                                          <p:attrName>style.visibility</p:attrName>
                                        </p:attrNameLst>
                                      </p:cBhvr>
                                      <p:to>
                                        <p:strVal val="visible"/>
                                      </p:to>
                                    </p:set>
                                    <p:animEffect transition="in" filter="blinds(horizontal)">
                                      <p:cBhvr>
                                        <p:cTn id="41" dur="500"/>
                                        <p:tgtEl>
                                          <p:spTgt spid="20">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allAtOnce" animBg="1"/>
      <p:bldP spid="21"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1143000" y="0"/>
            <a:ext cx="6990355" cy="973511"/>
          </a:xfrm>
          <a:noFill/>
        </p:spPr>
        <p:txBody>
          <a:bodyPr/>
          <a:lstStyle/>
          <a:p>
            <a:r>
              <a:rPr lang="en-US" sz="3600" b="1" dirty="0" smtClean="0">
                <a:solidFill>
                  <a:srgbClr val="003399"/>
                </a:solidFill>
              </a:rPr>
              <a:t>PROSOL- </a:t>
            </a:r>
            <a:r>
              <a:rPr lang="en-US" sz="3600" b="1" dirty="0">
                <a:solidFill>
                  <a:srgbClr val="003399"/>
                </a:solidFill>
              </a:rPr>
              <a:t>What it </a:t>
            </a:r>
            <a:r>
              <a:rPr lang="en-US" sz="3600" b="1" dirty="0" smtClean="0">
                <a:solidFill>
                  <a:srgbClr val="003399"/>
                </a:solidFill>
              </a:rPr>
              <a:t>does</a:t>
            </a:r>
            <a:endParaRPr lang="en-US" sz="3600" b="1" dirty="0">
              <a:solidFill>
                <a:srgbClr val="003399"/>
              </a:solidFill>
            </a:endParaRPr>
          </a:p>
        </p:txBody>
      </p:sp>
      <p:sp>
        <p:nvSpPr>
          <p:cNvPr id="175108" name="Rectangle 4"/>
          <p:cNvSpPr>
            <a:spLocks noGrp="1" noChangeArrowheads="1"/>
          </p:cNvSpPr>
          <p:nvPr>
            <p:ph type="body" sz="half" idx="1"/>
          </p:nvPr>
        </p:nvSpPr>
        <p:spPr>
          <a:xfrm>
            <a:off x="1447800" y="1219200"/>
            <a:ext cx="8119180" cy="4520173"/>
          </a:xfrm>
          <a:noFill/>
          <a:ln/>
        </p:spPr>
        <p:txBody>
          <a:bodyPr/>
          <a:lstStyle/>
          <a:p>
            <a:pPr>
              <a:buFontTx/>
              <a:buNone/>
            </a:pPr>
            <a:r>
              <a:rPr lang="en-US" b="1" dirty="0" smtClean="0"/>
              <a:t>A </a:t>
            </a:r>
            <a:r>
              <a:rPr lang="en-US" b="1" dirty="0">
                <a:solidFill>
                  <a:srgbClr val="CC3300"/>
                </a:solidFill>
              </a:rPr>
              <a:t>Quick</a:t>
            </a:r>
            <a:r>
              <a:rPr lang="en-US" b="1" dirty="0"/>
              <a:t> and </a:t>
            </a:r>
            <a:r>
              <a:rPr lang="en-US" b="1" dirty="0">
                <a:solidFill>
                  <a:srgbClr val="CC3300"/>
                </a:solidFill>
              </a:rPr>
              <a:t>Simplified</a:t>
            </a:r>
            <a:r>
              <a:rPr lang="en-US" b="1" dirty="0"/>
              <a:t> Procedure</a:t>
            </a:r>
          </a:p>
          <a:p>
            <a:r>
              <a:rPr lang="en-US" sz="2500" dirty="0"/>
              <a:t>Customer contacts the SWH </a:t>
            </a:r>
            <a:r>
              <a:rPr lang="en-US" sz="2500" dirty="0" smtClean="0"/>
              <a:t>supplier</a:t>
            </a:r>
          </a:p>
          <a:p>
            <a:pPr lvl="1"/>
            <a:r>
              <a:rPr lang="en-US" sz="2100" dirty="0" smtClean="0"/>
              <a:t>A list of eligible suppliers is given by our main partner to the project, the National Agency for Energy Conservation (ANME)</a:t>
            </a:r>
            <a:endParaRPr lang="en-US" sz="2100" dirty="0"/>
          </a:p>
          <a:p>
            <a:endParaRPr lang="en-US" sz="2500" dirty="0" smtClean="0"/>
          </a:p>
          <a:p>
            <a:r>
              <a:rPr lang="en-US" sz="2500" dirty="0" smtClean="0"/>
              <a:t>Customer </a:t>
            </a:r>
            <a:r>
              <a:rPr lang="en-US" sz="2500" dirty="0"/>
              <a:t>fills out the application form at </a:t>
            </a:r>
            <a:r>
              <a:rPr lang="en-US" sz="2500" b="1" dirty="0"/>
              <a:t>the SWH supplier office</a:t>
            </a:r>
            <a:r>
              <a:rPr lang="en-US" sz="2500" dirty="0"/>
              <a:t>, presents his latest STEG bill and </a:t>
            </a:r>
            <a:r>
              <a:rPr lang="en-US" sz="2500" dirty="0" smtClean="0"/>
              <a:t>ID</a:t>
            </a:r>
          </a:p>
          <a:p>
            <a:endParaRPr lang="en-US" sz="2500" dirty="0" smtClean="0"/>
          </a:p>
          <a:p>
            <a:r>
              <a:rPr lang="en-US" sz="2500" dirty="0" smtClean="0"/>
              <a:t>The </a:t>
            </a:r>
            <a:r>
              <a:rPr lang="en-US" sz="2500" dirty="0"/>
              <a:t>installation is </a:t>
            </a:r>
            <a:r>
              <a:rPr lang="en-US" sz="2500" b="1" dirty="0"/>
              <a:t>immediate</a:t>
            </a:r>
            <a:r>
              <a:rPr lang="en-US" sz="2500" dirty="0"/>
              <a:t> once the application form and engagement form are signed</a:t>
            </a:r>
          </a:p>
        </p:txBody>
      </p:sp>
      <p:pic>
        <p:nvPicPr>
          <p:cNvPr id="7" name="Picture 6" descr="UNEP logo"/>
          <p:cNvPicPr>
            <a:picLocks noChangeAspect="1" noChangeArrowheads="1"/>
          </p:cNvPicPr>
          <p:nvPr/>
        </p:nvPicPr>
        <p:blipFill>
          <a:blip r:embed="rId3" cstate="print"/>
          <a:srcRect/>
          <a:stretch>
            <a:fillRect/>
          </a:stretch>
        </p:blipFill>
        <p:spPr bwMode="auto">
          <a:xfrm>
            <a:off x="8427356" y="0"/>
            <a:ext cx="716643" cy="7620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696200" y="5855566"/>
            <a:ext cx="1371600" cy="926234"/>
          </a:xfrm>
          <a:prstGeom prst="rect">
            <a:avLst/>
          </a:prstGeom>
          <a:noFill/>
          <a:ln w="9525">
            <a:noFill/>
            <a:miter lim="800000"/>
            <a:headEnd/>
            <a:tailEnd/>
          </a:ln>
        </p:spPr>
      </p:pic>
      <p:sp>
        <p:nvSpPr>
          <p:cNvPr id="8"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9" name="Picture 5" descr="UNEP Logo"/>
          <p:cNvPicPr>
            <a:picLocks noChangeAspect="1" noChangeArrowheads="1"/>
          </p:cNvPicPr>
          <p:nvPr/>
        </p:nvPicPr>
        <p:blipFill>
          <a:blip r:embed="rId5" cstate="print">
            <a:lum bright="70000" contrast="-70000"/>
          </a:blip>
          <a:srcRect/>
          <a:stretch>
            <a:fillRect/>
          </a:stretch>
        </p:blipFill>
        <p:spPr bwMode="auto">
          <a:xfrm>
            <a:off x="50800" y="5562600"/>
            <a:ext cx="1116013" cy="1219200"/>
          </a:xfrm>
          <a:prstGeom prst="rect">
            <a:avLst/>
          </a:prstGeom>
          <a:gradFill rotWithShape="0">
            <a:gsLst>
              <a:gs pos="0">
                <a:schemeClr val="accent1"/>
              </a:gs>
              <a:gs pos="100000">
                <a:schemeClr val="accent1">
                  <a:gamma/>
                  <a:shade val="46275"/>
                  <a:invGamma/>
                </a:schemeClr>
              </a:gs>
            </a:gsLst>
            <a:lin ang="0" scaled="1"/>
          </a:gradFill>
        </p:spPr>
      </p:pic>
      <p:pic>
        <p:nvPicPr>
          <p:cNvPr id="10" name="Picture 6" descr="globe"/>
          <p:cNvPicPr>
            <a:picLocks noChangeAspect="1" noChangeArrowheads="1"/>
          </p:cNvPicPr>
          <p:nvPr/>
        </p:nvPicPr>
        <p:blipFill>
          <a:blip r:embed="rId6"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30" name="Picture 5" descr="UNEP (E)"/>
          <p:cNvPicPr>
            <a:picLocks noChangeAspect="1" noChangeArrowheads="1"/>
          </p:cNvPicPr>
          <p:nvPr/>
        </p:nvPicPr>
        <p:blipFill>
          <a:blip r:embed="rId3" cstate="print"/>
          <a:srcRect/>
          <a:stretch>
            <a:fillRect/>
          </a:stretch>
        </p:blipFill>
        <p:spPr bwMode="auto">
          <a:xfrm>
            <a:off x="8062912" y="66675"/>
            <a:ext cx="1004888" cy="1152525"/>
          </a:xfrm>
          <a:prstGeom prst="rect">
            <a:avLst/>
          </a:prstGeom>
          <a:noFill/>
          <a:ln w="9525">
            <a:noFill/>
            <a:miter lim="800000"/>
            <a:headEnd/>
            <a:tailEnd/>
          </a:ln>
        </p:spPr>
      </p:pic>
      <p:sp>
        <p:nvSpPr>
          <p:cNvPr id="1031" name="Rectangle 6"/>
          <p:cNvSpPr>
            <a:spLocks noGrp="1" noChangeArrowheads="1"/>
          </p:cNvSpPr>
          <p:nvPr>
            <p:ph type="title"/>
          </p:nvPr>
        </p:nvSpPr>
        <p:spPr>
          <a:xfrm>
            <a:off x="844550" y="-171450"/>
            <a:ext cx="7543800" cy="863600"/>
          </a:xfrm>
        </p:spPr>
        <p:txBody>
          <a:bodyPr anchor="b"/>
          <a:lstStyle/>
          <a:p>
            <a:pPr eaLnBrk="1" hangingPunct="1"/>
            <a:r>
              <a:rPr lang="en-GB" b="1" smtClean="0"/>
              <a:t>PROSOL Results</a:t>
            </a:r>
            <a:endParaRPr lang="en-US" b="1" smtClean="0"/>
          </a:p>
        </p:txBody>
      </p:sp>
      <p:pic>
        <p:nvPicPr>
          <p:cNvPr id="8" name="Picture 6" descr="globe"/>
          <p:cNvPicPr>
            <a:picLocks noChangeAspect="1" noChangeArrowheads="1"/>
          </p:cNvPicPr>
          <p:nvPr/>
        </p:nvPicPr>
        <p:blipFill>
          <a:blip r:embed="rId4" cstate="print"/>
          <a:srcRect/>
          <a:stretch>
            <a:fillRect/>
          </a:stretch>
        </p:blipFill>
        <p:spPr bwMode="auto">
          <a:xfrm>
            <a:off x="0" y="0"/>
            <a:ext cx="4038600" cy="2638425"/>
          </a:xfrm>
          <a:prstGeom prst="rect">
            <a:avLst/>
          </a:prstGeom>
          <a:noFill/>
          <a:ln w="9525">
            <a:noFill/>
            <a:miter lim="800000"/>
            <a:headEnd/>
            <a:tailEnd/>
          </a:ln>
        </p:spPr>
      </p:pic>
      <p:graphicFrame>
        <p:nvGraphicFramePr>
          <p:cNvPr id="12" name="Chart 11"/>
          <p:cNvGraphicFramePr/>
          <p:nvPr/>
        </p:nvGraphicFramePr>
        <p:xfrm>
          <a:off x="304800" y="762000"/>
          <a:ext cx="8686799" cy="4648199"/>
        </p:xfrm>
        <a:graphic>
          <a:graphicData uri="http://schemas.openxmlformats.org/drawingml/2006/chart">
            <c:chart xmlns:c="http://schemas.openxmlformats.org/drawingml/2006/chart" xmlns:r="http://schemas.openxmlformats.org/officeDocument/2006/relationships" r:id="rId5"/>
          </a:graphicData>
        </a:graphic>
      </p:graphicFrame>
      <p:cxnSp>
        <p:nvCxnSpPr>
          <p:cNvPr id="14" name="Straight Arrow Connector 13"/>
          <p:cNvCxnSpPr/>
          <p:nvPr/>
        </p:nvCxnSpPr>
        <p:spPr>
          <a:xfrm>
            <a:off x="5181600" y="2362200"/>
            <a:ext cx="1371600" cy="0"/>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5" name="Oval 8"/>
          <p:cNvSpPr>
            <a:spLocks noChangeArrowheads="1"/>
          </p:cNvSpPr>
          <p:nvPr/>
        </p:nvSpPr>
        <p:spPr bwMode="auto">
          <a:xfrm>
            <a:off x="6172200" y="2209800"/>
            <a:ext cx="2863850" cy="1447800"/>
          </a:xfrm>
          <a:prstGeom prst="ellipse">
            <a:avLst/>
          </a:prstGeom>
          <a:solidFill>
            <a:schemeClr val="accent6">
              <a:lumMod val="75000"/>
            </a:schemeClr>
          </a:solidFill>
          <a:ln w="9525">
            <a:solidFill>
              <a:schemeClr val="tx1"/>
            </a:solidFill>
            <a:round/>
            <a:headEnd/>
            <a:tailEnd/>
          </a:ln>
          <a:effectLst/>
        </p:spPr>
        <p:txBody>
          <a:bodyPr wrap="none" anchor="ctr"/>
          <a:lstStyle/>
          <a:p>
            <a:pPr algn="ctr" eaLnBrk="0" fontAlgn="auto" hangingPunct="0">
              <a:spcBef>
                <a:spcPts val="0"/>
              </a:spcBef>
              <a:spcAft>
                <a:spcPts val="0"/>
              </a:spcAft>
              <a:defRPr/>
            </a:pPr>
            <a:r>
              <a:rPr lang="en-US" sz="2400" dirty="0" smtClean="0">
                <a:solidFill>
                  <a:schemeClr val="bg1"/>
                </a:solidFill>
                <a:effectLst>
                  <a:outerShdw blurRad="38100" dist="38100" dir="2700000" algn="tl">
                    <a:srgbClr val="000000"/>
                  </a:outerShdw>
                </a:effectLst>
                <a:latin typeface="+mn-lt"/>
              </a:rPr>
              <a:t>435,350 m2</a:t>
            </a:r>
          </a:p>
          <a:p>
            <a:pPr algn="ctr" eaLnBrk="0" fontAlgn="auto" hangingPunct="0">
              <a:spcBef>
                <a:spcPts val="0"/>
              </a:spcBef>
              <a:spcAft>
                <a:spcPts val="0"/>
              </a:spcAft>
              <a:defRPr/>
            </a:pPr>
            <a:r>
              <a:rPr lang="en-US" sz="2400" dirty="0" smtClean="0">
                <a:solidFill>
                  <a:schemeClr val="bg1"/>
                </a:solidFill>
                <a:effectLst>
                  <a:outerShdw blurRad="38100" dist="38100" dir="2700000" algn="tl">
                    <a:srgbClr val="000000"/>
                  </a:outerShdw>
                </a:effectLst>
                <a:latin typeface="+mn-lt"/>
              </a:rPr>
              <a:t>=</a:t>
            </a:r>
          </a:p>
          <a:p>
            <a:pPr algn="ctr" eaLnBrk="0" fontAlgn="auto" hangingPunct="0">
              <a:spcBef>
                <a:spcPts val="0"/>
              </a:spcBef>
              <a:spcAft>
                <a:spcPts val="0"/>
              </a:spcAft>
              <a:defRPr/>
            </a:pPr>
            <a:r>
              <a:rPr lang="en-US" sz="2400" dirty="0" smtClean="0">
                <a:solidFill>
                  <a:schemeClr val="bg1"/>
                </a:solidFill>
                <a:effectLst>
                  <a:outerShdw blurRad="38100" dist="38100" dir="2700000" algn="tl">
                    <a:srgbClr val="000000"/>
                  </a:outerShdw>
                </a:effectLst>
                <a:latin typeface="+mn-lt"/>
              </a:rPr>
              <a:t>145,100 systems </a:t>
            </a:r>
            <a:endParaRPr lang="en-US" sz="2400" dirty="0">
              <a:solidFill>
                <a:schemeClr val="bg1"/>
              </a:solidFill>
              <a:effectLst>
                <a:outerShdw blurRad="38100" dist="38100" dir="2700000" algn="tl">
                  <a:srgbClr val="000000"/>
                </a:outerShdw>
              </a:effectLst>
              <a:latin typeface="+mn-lt"/>
            </a:endParaRPr>
          </a:p>
        </p:txBody>
      </p:sp>
      <p:sp>
        <p:nvSpPr>
          <p:cNvPr id="7" name="Oval 19"/>
          <p:cNvSpPr>
            <a:spLocks noChangeArrowheads="1"/>
          </p:cNvSpPr>
          <p:nvPr/>
        </p:nvSpPr>
        <p:spPr bwMode="auto">
          <a:xfrm>
            <a:off x="6096000" y="3657600"/>
            <a:ext cx="2909888" cy="1447800"/>
          </a:xfrm>
          <a:prstGeom prst="ellipse">
            <a:avLst/>
          </a:prstGeom>
          <a:solidFill>
            <a:srgbClr val="800000"/>
          </a:solidFill>
          <a:ln w="9525">
            <a:solidFill>
              <a:schemeClr val="tx1"/>
            </a:solidFill>
            <a:round/>
            <a:headEnd/>
            <a:tailEnd/>
          </a:ln>
        </p:spPr>
        <p:txBody>
          <a:bodyPr wrap="none" anchor="ctr"/>
          <a:lstStyle/>
          <a:p>
            <a:pPr algn="ctr" eaLnBrk="0" hangingPunct="0"/>
            <a:r>
              <a:rPr lang="en-US" sz="2400" dirty="0" smtClean="0">
                <a:solidFill>
                  <a:schemeClr val="bg1"/>
                </a:solidFill>
                <a:latin typeface="Calibri" pitchFamily="34" charset="0"/>
              </a:rPr>
              <a:t>112 million </a:t>
            </a:r>
            <a:r>
              <a:rPr lang="en-US" sz="2400" dirty="0">
                <a:solidFill>
                  <a:schemeClr val="bg1"/>
                </a:solidFill>
                <a:latin typeface="Calibri" pitchFamily="34" charset="0"/>
              </a:rPr>
              <a:t>USD</a:t>
            </a:r>
          </a:p>
          <a:p>
            <a:pPr algn="ctr" eaLnBrk="0" hangingPunct="0"/>
            <a:r>
              <a:rPr lang="en-US" sz="2400" dirty="0">
                <a:solidFill>
                  <a:schemeClr val="bg1"/>
                </a:solidFill>
                <a:latin typeface="Calibri" pitchFamily="34" charset="0"/>
              </a:rPr>
              <a:t>worth of local bank</a:t>
            </a:r>
          </a:p>
          <a:p>
            <a:pPr algn="ctr" eaLnBrk="0" hangingPunct="0"/>
            <a:r>
              <a:rPr lang="en-US" sz="2400" dirty="0">
                <a:solidFill>
                  <a:schemeClr val="bg1"/>
                </a:solidFill>
                <a:latin typeface="Calibri" pitchFamily="34" charset="0"/>
              </a:rPr>
              <a:t>loans</a:t>
            </a:r>
          </a:p>
        </p:txBody>
      </p:sp>
      <p:sp>
        <p:nvSpPr>
          <p:cNvPr id="16" name="Rectangle 15"/>
          <p:cNvSpPr/>
          <p:nvPr/>
        </p:nvSpPr>
        <p:spPr>
          <a:xfrm>
            <a:off x="1371600" y="5638800"/>
            <a:ext cx="6553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a:t>
            </a:r>
            <a:r>
              <a:rPr lang="en-US" sz="1100" b="1" dirty="0" smtClean="0">
                <a:solidFill>
                  <a:schemeClr val="tx1"/>
                </a:solidFill>
              </a:rPr>
              <a:t>2</a:t>
            </a:r>
            <a:r>
              <a:rPr lang="en-US" b="1" dirty="0" smtClean="0">
                <a:solidFill>
                  <a:schemeClr val="tx1"/>
                </a:solidFill>
              </a:rPr>
              <a:t> emission reductions in 2005-2010 was 135,000 tCO</a:t>
            </a:r>
            <a:r>
              <a:rPr lang="en-US" sz="1100" b="1" dirty="0" smtClean="0">
                <a:solidFill>
                  <a:schemeClr val="tx1"/>
                </a:solidFill>
              </a:rPr>
              <a:t>2</a:t>
            </a:r>
            <a:r>
              <a:rPr lang="en-US" b="1" dirty="0" smtClean="0">
                <a:solidFill>
                  <a:schemeClr val="tx1"/>
                </a:solidFill>
              </a:rPr>
              <a:t>,</a:t>
            </a:r>
            <a:endParaRPr lang="en-US" b="1" dirty="0">
              <a:solidFill>
                <a:schemeClr val="tx1"/>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990600" y="65087"/>
            <a:ext cx="7772400" cy="925513"/>
          </a:xfrm>
        </p:spPr>
        <p:txBody>
          <a:bodyPr/>
          <a:lstStyle/>
          <a:p>
            <a:r>
              <a:rPr lang="en-US" sz="3200" b="1" i="1" dirty="0" smtClean="0"/>
              <a:t>Financial and Economic Analysis</a:t>
            </a:r>
            <a:endParaRPr lang="en-US" sz="3200" dirty="0"/>
          </a:p>
        </p:txBody>
      </p:sp>
      <p:sp>
        <p:nvSpPr>
          <p:cNvPr id="9" name="Rectangle 3"/>
          <p:cNvSpPr txBox="1">
            <a:spLocks noChangeArrowheads="1"/>
          </p:cNvSpPr>
          <p:nvPr/>
        </p:nvSpPr>
        <p:spPr bwMode="auto">
          <a:xfrm>
            <a:off x="1295400" y="990600"/>
            <a:ext cx="7696200" cy="571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endParaRPr lang="en-GB" sz="2200" i="1" dirty="0" smtClean="0">
              <a:latin typeface="Arial" pitchFamily="34" charset="0"/>
              <a:cs typeface="Arial" pitchFamily="34" charset="0"/>
            </a:endParaRPr>
          </a:p>
          <a:p>
            <a:pPr algn="just" eaLnBrk="0" hangingPunct="0">
              <a:lnSpc>
                <a:spcPct val="200000"/>
              </a:lnSpc>
              <a:spcBef>
                <a:spcPct val="20000"/>
              </a:spcBef>
              <a:defRPr/>
            </a:pPr>
            <a:r>
              <a:rPr lang="en-US" sz="2200" i="1" dirty="0" smtClean="0"/>
              <a:t>PROSOL Residential in Tunisia has been selected by the </a:t>
            </a:r>
            <a:r>
              <a:rPr lang="en-US" sz="2200" b="1" i="1" dirty="0" smtClean="0">
                <a:solidFill>
                  <a:srgbClr val="0070C0"/>
                </a:solidFill>
              </a:rPr>
              <a:t>Climate Policy Initiative (CPI) as a San Giorgio Group case study. </a:t>
            </a:r>
            <a:r>
              <a:rPr lang="en-US" sz="2200" i="1" dirty="0" smtClean="0"/>
              <a:t>CPI carried out a detailed analysis considering PROSOL a successful example that provides an insight into how a developing country can align domestic and international support to level the playing field between low carbon technologies and heavily subsidized fossil fuel based alternatives </a:t>
            </a:r>
          </a:p>
          <a:p>
            <a:pPr marL="342900" marR="0" lvl="0" indent="-342900" algn="just" defTabSz="914400" rtl="0" eaLnBrk="0" fontAlgn="base" latinLnBrk="0" hangingPunct="0">
              <a:lnSpc>
                <a:spcPct val="90000"/>
              </a:lnSpc>
              <a:spcBef>
                <a:spcPct val="20000"/>
              </a:spcBef>
              <a:spcAft>
                <a:spcPct val="0"/>
              </a:spcAft>
              <a:buClrTx/>
              <a:buSzTx/>
              <a:tabLst/>
              <a:defRPr/>
            </a:pPr>
            <a:endParaRPr kumimoji="0" lang="en-US" sz="22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5532782"/>
            <a:ext cx="1524000" cy="1325218"/>
          </a:xfrm>
          <a:prstGeom prst="rect">
            <a:avLst/>
          </a:prstGeom>
          <a:noFill/>
          <a:ln w="9525">
            <a:noFill/>
            <a:miter lim="800000"/>
            <a:headEnd/>
            <a:tailEnd/>
          </a:ln>
        </p:spPr>
      </p:pic>
      <p:pic>
        <p:nvPicPr>
          <p:cNvPr id="10" name="Picture 6" descr="globe"/>
          <p:cNvPicPr>
            <a:picLocks noChangeAspect="1" noChangeArrowheads="1"/>
          </p:cNvPicPr>
          <p:nvPr/>
        </p:nvPicPr>
        <p:blipFill>
          <a:blip r:embed="rId5"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762000" y="-76200"/>
            <a:ext cx="7772400" cy="925513"/>
          </a:xfrm>
        </p:spPr>
        <p:txBody>
          <a:bodyPr/>
          <a:lstStyle/>
          <a:p>
            <a:r>
              <a:rPr lang="en-US" sz="3200" b="1" i="1" dirty="0" smtClean="0"/>
              <a:t>Financial and Economic Analysis</a:t>
            </a:r>
            <a:endParaRPr lang="en-US" sz="3200" dirty="0"/>
          </a:p>
        </p:txBody>
      </p:sp>
      <p:grpSp>
        <p:nvGrpSpPr>
          <p:cNvPr id="3"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8" name="Rectangle 2"/>
          <p:cNvSpPr txBox="1">
            <a:spLocks noChangeArrowheads="1"/>
          </p:cNvSpPr>
          <p:nvPr/>
        </p:nvSpPr>
        <p:spPr bwMode="auto">
          <a:xfrm>
            <a:off x="1219200" y="838200"/>
            <a:ext cx="7010400" cy="21731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400" b="1" dirty="0" smtClean="0">
                <a:solidFill>
                  <a:schemeClr val="tx2"/>
                </a:solidFill>
                <a:latin typeface="Arial" pitchFamily="34" charset="0"/>
                <a:ea typeface="+mj-ea"/>
                <a:cs typeface="Arial" pitchFamily="34" charset="0"/>
              </a:rPr>
              <a:t>Investments – Who pays for what</a:t>
            </a:r>
            <a:endParaRPr kumimoji="0" lang="en-US" sz="24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0" name="Rectangle 4"/>
          <p:cNvSpPr txBox="1">
            <a:spLocks noChangeArrowheads="1"/>
          </p:cNvSpPr>
          <p:nvPr/>
        </p:nvSpPr>
        <p:spPr bwMode="auto">
          <a:xfrm>
            <a:off x="304800" y="914400"/>
            <a:ext cx="67818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
                <a:schemeClr val="tx2"/>
              </a:buClr>
              <a:buSzPct val="150000"/>
              <a:buFont typeface="Arial" charset="0"/>
              <a:buNone/>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a:p>
            <a:pPr marL="1143000" lvl="2" indent="-228600" eaLnBrk="0" hangingPunct="0">
              <a:lnSpc>
                <a:spcPct val="90000"/>
              </a:lnSpc>
              <a:spcBef>
                <a:spcPct val="20000"/>
              </a:spcBef>
              <a:buFont typeface="Arial" charset="0"/>
              <a:buChar char="•"/>
              <a:defRPr/>
            </a:pPr>
            <a:r>
              <a:rPr lang="en-US" dirty="0" smtClean="0"/>
              <a:t>investment in the overall Program during 2005-2011 has been estimated at approximately </a:t>
            </a:r>
            <a:r>
              <a:rPr lang="en-US" b="1" dirty="0" smtClean="0">
                <a:solidFill>
                  <a:srgbClr val="0070C0"/>
                </a:solidFill>
              </a:rPr>
              <a:t>US$ 248 million</a:t>
            </a:r>
            <a:r>
              <a:rPr lang="en-US" dirty="0" smtClean="0"/>
              <a:t> </a:t>
            </a:r>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dirty="0" smtClean="0"/>
          </a:p>
        </p:txBody>
      </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pic>
        <p:nvPicPr>
          <p:cNvPr id="2" name="Picture 2"/>
          <p:cNvPicPr>
            <a:picLocks noChangeAspect="1" noChangeArrowheads="1"/>
          </p:cNvPicPr>
          <p:nvPr/>
        </p:nvPicPr>
        <p:blipFill>
          <a:blip r:embed="rId5" cstate="print"/>
          <a:srcRect/>
          <a:stretch>
            <a:fillRect/>
          </a:stretch>
        </p:blipFill>
        <p:spPr bwMode="auto">
          <a:xfrm>
            <a:off x="4752722" y="1689100"/>
            <a:ext cx="4391278" cy="5168900"/>
          </a:xfrm>
          <a:prstGeom prst="rect">
            <a:avLst/>
          </a:prstGeom>
          <a:solidFill>
            <a:srgbClr val="003399"/>
          </a:solidFill>
          <a:ln w="9525">
            <a:noFill/>
            <a:miter lim="800000"/>
            <a:headEnd/>
            <a:tailEnd/>
          </a:ln>
        </p:spPr>
      </p:pic>
      <p:sp>
        <p:nvSpPr>
          <p:cNvPr id="15" name="Rectangle 4"/>
          <p:cNvSpPr txBox="1">
            <a:spLocks noChangeArrowheads="1"/>
          </p:cNvSpPr>
          <p:nvPr/>
        </p:nvSpPr>
        <p:spPr bwMode="auto">
          <a:xfrm>
            <a:off x="304800" y="1828800"/>
            <a:ext cx="43434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
                <a:schemeClr val="tx2"/>
              </a:buClr>
              <a:buSzPct val="150000"/>
              <a:buFont typeface="Arial" charset="0"/>
              <a:buNone/>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a:p>
            <a:pPr marL="1143000" lvl="2" indent="-228600" eaLnBrk="0" hangingPunct="0">
              <a:lnSpc>
                <a:spcPct val="90000"/>
              </a:lnSpc>
              <a:spcBef>
                <a:spcPct val="20000"/>
              </a:spcBef>
              <a:buFont typeface="Arial" charset="0"/>
              <a:buChar char="•"/>
              <a:defRPr/>
            </a:pPr>
            <a:r>
              <a:rPr lang="en-US" dirty="0" smtClean="0"/>
              <a:t>The </a:t>
            </a:r>
            <a:r>
              <a:rPr lang="en-US" b="1" dirty="0" smtClean="0">
                <a:solidFill>
                  <a:srgbClr val="0070C0"/>
                </a:solidFill>
              </a:rPr>
              <a:t>Public Sector </a:t>
            </a:r>
            <a:r>
              <a:rPr lang="en-US" dirty="0" smtClean="0"/>
              <a:t>provided 18%;</a:t>
            </a:r>
          </a:p>
          <a:p>
            <a:pPr marL="1143000" lvl="2" indent="-228600" eaLnBrk="0" hangingPunct="0">
              <a:lnSpc>
                <a:spcPct val="90000"/>
              </a:lnSpc>
              <a:spcBef>
                <a:spcPct val="20000"/>
              </a:spcBef>
              <a:buFont typeface="Arial" charset="0"/>
              <a:buChar char="•"/>
              <a:defRPr/>
            </a:pPr>
            <a:endParaRPr lang="en-US" sz="1100" dirty="0" smtClean="0"/>
          </a:p>
          <a:p>
            <a:pPr marL="1143000" lvl="2" indent="-228600" eaLnBrk="0" hangingPunct="0">
              <a:lnSpc>
                <a:spcPct val="90000"/>
              </a:lnSpc>
              <a:spcBef>
                <a:spcPct val="20000"/>
              </a:spcBef>
              <a:buFont typeface="Arial" charset="0"/>
              <a:buChar char="•"/>
              <a:defRPr/>
            </a:pPr>
            <a:r>
              <a:rPr lang="en-US" dirty="0" smtClean="0"/>
              <a:t>82% was provided by </a:t>
            </a:r>
            <a:r>
              <a:rPr lang="en-US" b="1" dirty="0" smtClean="0">
                <a:solidFill>
                  <a:srgbClr val="0070C0"/>
                </a:solidFill>
              </a:rPr>
              <a:t>Private Capital (end-users and banks)</a:t>
            </a: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dirty="0" smtClean="0"/>
          </a:p>
        </p:txBody>
      </p:sp>
      <p:sp>
        <p:nvSpPr>
          <p:cNvPr id="18" name="Rectangle 2"/>
          <p:cNvSpPr txBox="1">
            <a:spLocks noChangeArrowheads="1"/>
          </p:cNvSpPr>
          <p:nvPr/>
        </p:nvSpPr>
        <p:spPr bwMode="auto">
          <a:xfrm>
            <a:off x="1752600" y="3962400"/>
            <a:ext cx="2209800" cy="598317"/>
          </a:xfrm>
          <a:prstGeom prst="rect">
            <a:avLst/>
          </a:prstGeom>
          <a:noFill/>
          <a:ln w="22225">
            <a:solidFill>
              <a:schemeClr val="accent1"/>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b="1" i="1" dirty="0" smtClean="0">
                <a:solidFill>
                  <a:schemeClr val="tx2"/>
                </a:solidFill>
                <a:latin typeface="Arial" pitchFamily="34" charset="0"/>
                <a:ea typeface="+mj-ea"/>
                <a:cs typeface="Arial" pitchFamily="34" charset="0"/>
              </a:rPr>
              <a:t>1 US$ of public resources</a:t>
            </a:r>
            <a:endParaRPr kumimoji="0" lang="en-US" b="1" i="1"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9" name="Down Arrow 18"/>
          <p:cNvSpPr/>
          <p:nvPr/>
        </p:nvSpPr>
        <p:spPr>
          <a:xfrm>
            <a:off x="1524000" y="4648200"/>
            <a:ext cx="2590800" cy="137160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Mobilized</a:t>
            </a:r>
            <a:endParaRPr lang="en-US" dirty="0"/>
          </a:p>
        </p:txBody>
      </p:sp>
      <p:sp>
        <p:nvSpPr>
          <p:cNvPr id="20" name="Rectangle 2"/>
          <p:cNvSpPr txBox="1">
            <a:spLocks noChangeArrowheads="1"/>
          </p:cNvSpPr>
          <p:nvPr/>
        </p:nvSpPr>
        <p:spPr bwMode="auto">
          <a:xfrm>
            <a:off x="1752600" y="6107283"/>
            <a:ext cx="2209800" cy="598317"/>
          </a:xfrm>
          <a:prstGeom prst="rect">
            <a:avLst/>
          </a:prstGeom>
          <a:noFill/>
          <a:ln w="22225">
            <a:solidFill>
              <a:schemeClr val="accent1"/>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b="1" i="1" dirty="0" smtClean="0">
                <a:solidFill>
                  <a:schemeClr val="tx2"/>
                </a:solidFill>
                <a:latin typeface="Arial" pitchFamily="34" charset="0"/>
                <a:ea typeface="+mj-ea"/>
                <a:cs typeface="Arial" pitchFamily="34" charset="0"/>
              </a:rPr>
              <a:t>5 US$ of private capital</a:t>
            </a:r>
            <a:endParaRPr kumimoji="0" lang="en-US" b="1" i="1"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pic>
        <p:nvPicPr>
          <p:cNvPr id="21" name="Picture 6" descr="globe"/>
          <p:cNvPicPr>
            <a:picLocks noChangeAspect="1" noChangeArrowheads="1"/>
          </p:cNvPicPr>
          <p:nvPr/>
        </p:nvPicPr>
        <p:blipFill>
          <a:blip r:embed="rId6" cstate="print"/>
          <a:srcRect/>
          <a:stretch>
            <a:fillRect/>
          </a:stretch>
        </p:blipFill>
        <p:spPr bwMode="auto">
          <a:xfrm>
            <a:off x="0" y="0"/>
            <a:ext cx="4038600" cy="2638425"/>
          </a:xfrm>
          <a:prstGeom prst="rect">
            <a:avLst/>
          </a:prstGeom>
          <a:noFill/>
          <a:ln w="9525">
            <a:noFill/>
            <a:miter lim="800000"/>
            <a:headEnd/>
            <a:tailEnd/>
          </a:ln>
        </p:spPr>
      </p:pic>
      <p:sp>
        <p:nvSpPr>
          <p:cNvPr id="28" name="Rectangle 27"/>
          <p:cNvSpPr/>
          <p:nvPr/>
        </p:nvSpPr>
        <p:spPr>
          <a:xfrm>
            <a:off x="5867400" y="4419600"/>
            <a:ext cx="685800" cy="457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37%</a:t>
            </a:r>
            <a:endParaRPr lang="en-US" b="1" dirty="0"/>
          </a:p>
        </p:txBody>
      </p:sp>
      <p:sp>
        <p:nvSpPr>
          <p:cNvPr id="30" name="Rectangle 29"/>
          <p:cNvSpPr/>
          <p:nvPr/>
        </p:nvSpPr>
        <p:spPr>
          <a:xfrm>
            <a:off x="6096000" y="2514600"/>
            <a:ext cx="685800" cy="457200"/>
          </a:xfrm>
          <a:prstGeom prst="rect">
            <a:avLst/>
          </a:prstGeom>
          <a:solidFill>
            <a:srgbClr val="0752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45%</a:t>
            </a:r>
            <a:endParaRPr lang="en-US" b="1" dirty="0"/>
          </a:p>
        </p:txBody>
      </p:sp>
      <p:sp>
        <p:nvSpPr>
          <p:cNvPr id="31" name="Rectangle 30"/>
          <p:cNvSpPr/>
          <p:nvPr/>
        </p:nvSpPr>
        <p:spPr>
          <a:xfrm>
            <a:off x="5943600" y="5715000"/>
            <a:ext cx="838200" cy="457200"/>
          </a:xfrm>
          <a:prstGeom prst="rect">
            <a:avLst/>
          </a:prstGeom>
          <a:solidFill>
            <a:srgbClr val="F35E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18%</a:t>
            </a:r>
            <a:endParaRPr lang="en-US" b="1" dirty="0"/>
          </a:p>
        </p:txBody>
      </p:sp>
      <p:sp>
        <p:nvSpPr>
          <p:cNvPr id="22" name="Rectangle 21"/>
          <p:cNvSpPr/>
          <p:nvPr/>
        </p:nvSpPr>
        <p:spPr>
          <a:xfrm>
            <a:off x="7391400" y="4267200"/>
            <a:ext cx="533400" cy="53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5800" y="-76200"/>
            <a:ext cx="7772400" cy="925513"/>
          </a:xfrm>
        </p:spPr>
        <p:txBody>
          <a:bodyPr/>
          <a:lstStyle/>
          <a:p>
            <a:r>
              <a:rPr lang="en-US" sz="3200" b="1" i="1" dirty="0" smtClean="0"/>
              <a:t>Financial and Economic Analysis</a:t>
            </a:r>
            <a:endParaRPr lang="en-US" sz="3200"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8" name="Rectangle 2"/>
          <p:cNvSpPr txBox="1">
            <a:spLocks noChangeArrowheads="1"/>
          </p:cNvSpPr>
          <p:nvPr/>
        </p:nvSpPr>
        <p:spPr bwMode="auto">
          <a:xfrm>
            <a:off x="1219200" y="762000"/>
            <a:ext cx="7010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400" b="1" dirty="0" smtClean="0">
                <a:solidFill>
                  <a:schemeClr val="tx2"/>
                </a:solidFill>
                <a:latin typeface="Arial" pitchFamily="34" charset="0"/>
                <a:ea typeface="+mj-ea"/>
                <a:cs typeface="Arial" pitchFamily="34" charset="0"/>
              </a:rPr>
              <a:t>Benefits for the Tunisian Government</a:t>
            </a:r>
            <a:endParaRPr kumimoji="0" lang="en-US" sz="24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sp>
        <p:nvSpPr>
          <p:cNvPr id="15" name="Rectangle 4"/>
          <p:cNvSpPr txBox="1">
            <a:spLocks noChangeArrowheads="1"/>
          </p:cNvSpPr>
          <p:nvPr/>
        </p:nvSpPr>
        <p:spPr bwMode="auto">
          <a:xfrm>
            <a:off x="304800" y="1143000"/>
            <a:ext cx="88392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
                <a:schemeClr val="tx2"/>
              </a:buClr>
              <a:buSzPct val="150000"/>
              <a:buFont typeface="Arial" charset="0"/>
              <a:buNone/>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a:p>
            <a:pPr marL="1143000" lvl="2" indent="-228600" eaLnBrk="0" hangingPunct="0">
              <a:lnSpc>
                <a:spcPct val="90000"/>
              </a:lnSpc>
              <a:spcBef>
                <a:spcPct val="20000"/>
              </a:spcBef>
              <a:buFont typeface="Arial" charset="0"/>
              <a:buChar char="•"/>
              <a:defRPr/>
            </a:pPr>
            <a:r>
              <a:rPr lang="en-US" sz="2000" b="1" dirty="0" smtClean="0">
                <a:solidFill>
                  <a:srgbClr val="0070C0"/>
                </a:solidFill>
              </a:rPr>
              <a:t>101 million US$ </a:t>
            </a:r>
            <a:r>
              <a:rPr lang="en-US" sz="2000" dirty="0" smtClean="0"/>
              <a:t>savings achievable in</a:t>
            </a:r>
            <a:r>
              <a:rPr lang="en-US" sz="2000" b="1" dirty="0" smtClean="0"/>
              <a:t> </a:t>
            </a:r>
            <a:r>
              <a:rPr lang="en-US" sz="2000" b="1" dirty="0" smtClean="0">
                <a:solidFill>
                  <a:schemeClr val="tx2">
                    <a:lumMod val="60000"/>
                    <a:lumOff val="40000"/>
                  </a:schemeClr>
                </a:solidFill>
              </a:rPr>
              <a:t>20 years (2005-2025</a:t>
            </a:r>
            <a:r>
              <a:rPr lang="en-US" sz="2000" dirty="0" smtClean="0"/>
              <a:t>), of which 15.2 million US$ were achieved in the period 2005-2010.</a:t>
            </a:r>
          </a:p>
          <a:p>
            <a:pPr marL="1143000" lvl="2" indent="-228600" eaLnBrk="0" hangingPunct="0">
              <a:lnSpc>
                <a:spcPct val="90000"/>
              </a:lnSpc>
              <a:spcBef>
                <a:spcPct val="20000"/>
              </a:spcBef>
              <a:buFont typeface="Arial" charset="0"/>
              <a:buChar char="•"/>
              <a:defRPr/>
            </a:pPr>
            <a:endParaRPr lang="en-US" sz="2000" dirty="0" smtClean="0"/>
          </a:p>
          <a:p>
            <a:pPr marL="1143000" lvl="2" indent="-228600" eaLnBrk="0" hangingPunct="0">
              <a:lnSpc>
                <a:spcPct val="90000"/>
              </a:lnSpc>
              <a:spcBef>
                <a:spcPct val="20000"/>
              </a:spcBef>
              <a:buFont typeface="Arial" charset="0"/>
              <a:buChar char="•"/>
              <a:defRPr/>
            </a:pPr>
            <a:r>
              <a:rPr lang="en-US" sz="2000" dirty="0" smtClean="0"/>
              <a:t>21.8 million US$ of public resources are paid back in </a:t>
            </a:r>
            <a:r>
              <a:rPr lang="en-US" sz="2000" b="1" dirty="0" smtClean="0">
                <a:solidFill>
                  <a:srgbClr val="0070C0"/>
                </a:solidFill>
              </a:rPr>
              <a:t>less than 3 years</a:t>
            </a:r>
            <a:r>
              <a:rPr lang="en-US" sz="2000" dirty="0" smtClean="0">
                <a:solidFill>
                  <a:srgbClr val="0070C0"/>
                </a:solidFill>
              </a:rPr>
              <a:t>, </a:t>
            </a:r>
            <a:r>
              <a:rPr lang="en-US" sz="2000" dirty="0" smtClean="0"/>
              <a:t>thus</a:t>
            </a:r>
            <a:r>
              <a:rPr lang="en-US" sz="2000" dirty="0" smtClean="0">
                <a:solidFill>
                  <a:srgbClr val="0070C0"/>
                </a:solidFill>
              </a:rPr>
              <a:t> </a:t>
            </a:r>
            <a:r>
              <a:rPr lang="en-US" sz="2000" dirty="0" smtClean="0"/>
              <a:t>full offsetting the Government’s (</a:t>
            </a:r>
            <a:r>
              <a:rPr lang="en-US" sz="2000" dirty="0" err="1" smtClean="0"/>
              <a:t>GoT</a:t>
            </a:r>
            <a:r>
              <a:rPr lang="en-US" sz="2000" dirty="0" smtClean="0"/>
              <a:t>) initial investment</a:t>
            </a: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dirty="0" smtClean="0"/>
          </a:p>
        </p:txBody>
      </p:sp>
      <p:pic>
        <p:nvPicPr>
          <p:cNvPr id="25602" name="Picture 2"/>
          <p:cNvPicPr>
            <a:picLocks noChangeAspect="1" noChangeArrowheads="1"/>
          </p:cNvPicPr>
          <p:nvPr/>
        </p:nvPicPr>
        <p:blipFill>
          <a:blip r:embed="rId5" cstate="print"/>
          <a:srcRect/>
          <a:stretch>
            <a:fillRect/>
          </a:stretch>
        </p:blipFill>
        <p:spPr bwMode="auto">
          <a:xfrm>
            <a:off x="1295400" y="3620086"/>
            <a:ext cx="7772400" cy="3009314"/>
          </a:xfrm>
          <a:prstGeom prst="rect">
            <a:avLst/>
          </a:prstGeom>
          <a:noFill/>
          <a:ln w="9525">
            <a:noFill/>
            <a:miter lim="800000"/>
            <a:headEnd/>
            <a:tailEnd/>
          </a:ln>
        </p:spPr>
      </p:pic>
      <p:sp>
        <p:nvSpPr>
          <p:cNvPr id="21" name="Rectangle 2"/>
          <p:cNvSpPr txBox="1">
            <a:spLocks noChangeArrowheads="1"/>
          </p:cNvSpPr>
          <p:nvPr/>
        </p:nvSpPr>
        <p:spPr bwMode="auto">
          <a:xfrm>
            <a:off x="1600200" y="3239086"/>
            <a:ext cx="7391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1400" i="1" dirty="0" smtClean="0">
                <a:solidFill>
                  <a:schemeClr val="tx2"/>
                </a:solidFill>
                <a:latin typeface="Arial" pitchFamily="34" charset="0"/>
                <a:ea typeface="+mj-ea"/>
                <a:cs typeface="Arial" pitchFamily="34" charset="0"/>
              </a:rPr>
              <a:t>Public finance returns under the BAU scenario and fossil fuel “phasing out” scenario</a:t>
            </a:r>
            <a:endParaRPr kumimoji="0" lang="en-US" sz="1400" i="1"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pic>
        <p:nvPicPr>
          <p:cNvPr id="18" name="Picture 6" descr="globe"/>
          <p:cNvPicPr>
            <a:picLocks noChangeAspect="1" noChangeArrowheads="1"/>
          </p:cNvPicPr>
          <p:nvPr/>
        </p:nvPicPr>
        <p:blipFill>
          <a:blip r:embed="rId6"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5800" y="-76200"/>
            <a:ext cx="7772400" cy="925513"/>
          </a:xfrm>
        </p:spPr>
        <p:txBody>
          <a:bodyPr/>
          <a:lstStyle/>
          <a:p>
            <a:r>
              <a:rPr lang="en-US" sz="3200" b="1" i="1" dirty="0" smtClean="0"/>
              <a:t>Financial and Economic Analysis</a:t>
            </a:r>
            <a:endParaRPr lang="en-US" sz="3200"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8" name="Rectangle 2"/>
          <p:cNvSpPr txBox="1">
            <a:spLocks noChangeArrowheads="1"/>
          </p:cNvSpPr>
          <p:nvPr/>
        </p:nvSpPr>
        <p:spPr bwMode="auto">
          <a:xfrm>
            <a:off x="1219200" y="1143000"/>
            <a:ext cx="7010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400" b="1" dirty="0" smtClean="0">
                <a:solidFill>
                  <a:schemeClr val="tx2"/>
                </a:solidFill>
                <a:latin typeface="Arial" pitchFamily="34" charset="0"/>
                <a:ea typeface="+mj-ea"/>
                <a:cs typeface="Arial" pitchFamily="34" charset="0"/>
              </a:rPr>
              <a:t>Benefits for the Tunisian Government</a:t>
            </a:r>
            <a:endParaRPr kumimoji="0" lang="en-US" sz="24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sp>
        <p:nvSpPr>
          <p:cNvPr id="15" name="Rectangle 4"/>
          <p:cNvSpPr txBox="1">
            <a:spLocks noChangeArrowheads="1"/>
          </p:cNvSpPr>
          <p:nvPr/>
        </p:nvSpPr>
        <p:spPr bwMode="auto">
          <a:xfrm>
            <a:off x="304800" y="4953000"/>
            <a:ext cx="88392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
                <a:schemeClr val="tx2"/>
              </a:buClr>
              <a:buSzPct val="150000"/>
              <a:buFont typeface="Arial" charset="0"/>
              <a:buNone/>
              <a:tabLst/>
              <a:defRPr/>
            </a:pPr>
            <a:endParaRPr lang="en-GB" sz="2000" dirty="0" smtClean="0"/>
          </a:p>
          <a:p>
            <a:pPr marL="1143000" lvl="2" indent="-228600" eaLnBrk="0" hangingPunct="0">
              <a:lnSpc>
                <a:spcPct val="90000"/>
              </a:lnSpc>
              <a:spcBef>
                <a:spcPct val="20000"/>
              </a:spcBef>
              <a:defRPr/>
            </a:pPr>
            <a:r>
              <a:rPr lang="en-US" sz="2000" dirty="0" smtClean="0"/>
              <a:t>   The second phase of PROSOL Residential has been registered as a </a:t>
            </a:r>
            <a:r>
              <a:rPr lang="en-US" sz="2000" b="1" dirty="0" smtClean="0">
                <a:solidFill>
                  <a:srgbClr val="0070C0"/>
                </a:solidFill>
              </a:rPr>
              <a:t>Programmatic CDM </a:t>
            </a:r>
            <a:r>
              <a:rPr lang="en-US" sz="2000" dirty="0" smtClean="0"/>
              <a:t>with a an estimated annual emission reductions of 7,200 tCO2. Associated revenues range between </a:t>
            </a:r>
            <a:r>
              <a:rPr lang="en-US" sz="2000" b="1" dirty="0" smtClean="0">
                <a:solidFill>
                  <a:srgbClr val="0070C0"/>
                </a:solidFill>
              </a:rPr>
              <a:t>350,000-700,000 US$ </a:t>
            </a:r>
            <a:r>
              <a:rPr lang="en-US" sz="2000" dirty="0" smtClean="0"/>
              <a:t>and will be reinvested to sustain the </a:t>
            </a:r>
            <a:r>
              <a:rPr lang="en-US" sz="2000" dirty="0" err="1" smtClean="0"/>
              <a:t>Programme</a:t>
            </a:r>
            <a:r>
              <a:rPr lang="en-US" sz="2000" dirty="0" smtClean="0"/>
              <a:t> itself.</a:t>
            </a:r>
          </a:p>
          <a:p>
            <a:pPr marL="1143000" lvl="2" indent="-228600" eaLnBrk="0" hangingPunct="0">
              <a:lnSpc>
                <a:spcPct val="90000"/>
              </a:lnSpc>
              <a:spcBef>
                <a:spcPct val="20000"/>
              </a:spcBef>
              <a:buFont typeface="Arial" charset="0"/>
              <a:buChar char="•"/>
              <a:defRPr/>
            </a:pPr>
            <a:endParaRPr lang="en-US" sz="20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2000" dirty="0" smtClean="0"/>
          </a:p>
        </p:txBody>
      </p:sp>
      <p:pic>
        <p:nvPicPr>
          <p:cNvPr id="11" name="Picture 6" descr="globe"/>
          <p:cNvPicPr>
            <a:picLocks noChangeAspect="1" noChangeArrowheads="1"/>
          </p:cNvPicPr>
          <p:nvPr/>
        </p:nvPicPr>
        <p:blipFill>
          <a:blip r:embed="rId5" cstate="print"/>
          <a:srcRect/>
          <a:stretch>
            <a:fillRect/>
          </a:stretch>
        </p:blipFill>
        <p:spPr bwMode="auto">
          <a:xfrm>
            <a:off x="0" y="0"/>
            <a:ext cx="4038600" cy="2638425"/>
          </a:xfrm>
          <a:prstGeom prst="rect">
            <a:avLst/>
          </a:prstGeom>
          <a:noFill/>
          <a:ln w="9525">
            <a:noFill/>
            <a:miter lim="800000"/>
            <a:headEnd/>
            <a:tailEnd/>
          </a:ln>
        </p:spPr>
      </p:pic>
      <p:graphicFrame>
        <p:nvGraphicFramePr>
          <p:cNvPr id="12" name="Table 11"/>
          <p:cNvGraphicFramePr>
            <a:graphicFrameLocks noGrp="1"/>
          </p:cNvGraphicFramePr>
          <p:nvPr/>
        </p:nvGraphicFramePr>
        <p:xfrm>
          <a:off x="1905000" y="1981200"/>
          <a:ext cx="6705600" cy="3361586"/>
        </p:xfrm>
        <a:graphic>
          <a:graphicData uri="http://schemas.openxmlformats.org/drawingml/2006/table">
            <a:tbl>
              <a:tblPr firstRow="1" bandRow="1">
                <a:tableStyleId>{5C22544A-7EE6-4342-B048-85BDC9FD1C3A}</a:tableStyleId>
              </a:tblPr>
              <a:tblGrid>
                <a:gridCol w="2766060"/>
                <a:gridCol w="1704340"/>
                <a:gridCol w="2235200"/>
              </a:tblGrid>
              <a:tr h="444021">
                <a:tc>
                  <a:txBody>
                    <a:bodyPr/>
                    <a:lstStyle/>
                    <a:p>
                      <a:endParaRPr lang="en-US" dirty="0"/>
                    </a:p>
                  </a:txBody>
                  <a:tcPr/>
                </a:tc>
                <a:tc>
                  <a:txBody>
                    <a:bodyPr/>
                    <a:lstStyle/>
                    <a:p>
                      <a:r>
                        <a:rPr lang="fr-FR" sz="2400" dirty="0" smtClean="0"/>
                        <a:t>2005 - 2010</a:t>
                      </a:r>
                      <a:endParaRPr lang="en-US" sz="2400" dirty="0"/>
                    </a:p>
                  </a:txBody>
                  <a:tcPr/>
                </a:tc>
                <a:tc>
                  <a:txBody>
                    <a:bodyPr/>
                    <a:lstStyle/>
                    <a:p>
                      <a:r>
                        <a:rPr lang="fr-FR" sz="2400" dirty="0" smtClean="0"/>
                        <a:t>2005 - 2025</a:t>
                      </a:r>
                      <a:endParaRPr lang="en-US" sz="2400" dirty="0"/>
                    </a:p>
                  </a:txBody>
                  <a:tcPr/>
                </a:tc>
              </a:tr>
              <a:tr h="766393">
                <a:tc>
                  <a:txBody>
                    <a:bodyPr/>
                    <a:lstStyle/>
                    <a:p>
                      <a:r>
                        <a:rPr lang="fr-FR" sz="2000" b="1" dirty="0" smtClean="0"/>
                        <a:t>Fuel</a:t>
                      </a:r>
                      <a:r>
                        <a:rPr lang="fr-FR" sz="2000" b="1" baseline="0" dirty="0" smtClean="0"/>
                        <a:t> </a:t>
                      </a:r>
                      <a:r>
                        <a:rPr lang="fr-FR" sz="2000" b="1" baseline="0" dirty="0" err="1" smtClean="0"/>
                        <a:t>Savings</a:t>
                      </a:r>
                      <a:endParaRPr lang="fr-FR" sz="2000" b="1" baseline="0" dirty="0" smtClean="0"/>
                    </a:p>
                    <a:p>
                      <a:r>
                        <a:rPr lang="fr-FR" sz="2000" b="1" baseline="0" dirty="0" smtClean="0"/>
                        <a:t> </a:t>
                      </a:r>
                      <a:r>
                        <a:rPr lang="fr-FR" sz="2000" baseline="0" dirty="0" smtClean="0"/>
                        <a:t>(in tons of </a:t>
                      </a:r>
                      <a:r>
                        <a:rPr lang="fr-FR" sz="2000" baseline="0" dirty="0" err="1" smtClean="0"/>
                        <a:t>oil</a:t>
                      </a:r>
                      <a:r>
                        <a:rPr lang="fr-FR" sz="2000" baseline="0" dirty="0" smtClean="0"/>
                        <a:t> </a:t>
                      </a:r>
                      <a:r>
                        <a:rPr lang="fr-FR" sz="2000" baseline="0" dirty="0" err="1" smtClean="0"/>
                        <a:t>equivalent</a:t>
                      </a:r>
                      <a:r>
                        <a:rPr lang="fr-FR" sz="2000" baseline="0" dirty="0" smtClean="0"/>
                        <a:t>)</a:t>
                      </a:r>
                      <a:endParaRPr lang="en-US" sz="2000" dirty="0"/>
                    </a:p>
                  </a:txBody>
                  <a:tcPr/>
                </a:tc>
                <a:tc>
                  <a:txBody>
                    <a:bodyPr/>
                    <a:lstStyle/>
                    <a:p>
                      <a:r>
                        <a:rPr lang="fr-FR" sz="2000" dirty="0" smtClean="0"/>
                        <a:t>47,000</a:t>
                      </a:r>
                      <a:endParaRPr lang="en-US" sz="2000" dirty="0"/>
                    </a:p>
                  </a:txBody>
                  <a:tcPr/>
                </a:tc>
                <a:tc>
                  <a:txBody>
                    <a:bodyPr/>
                    <a:lstStyle/>
                    <a:p>
                      <a:r>
                        <a:rPr lang="fr-FR" sz="2000" dirty="0" smtClean="0"/>
                        <a:t>251,000 </a:t>
                      </a:r>
                      <a:endParaRPr lang="en-US" sz="2000" dirty="0"/>
                    </a:p>
                  </a:txBody>
                  <a:tcPr/>
                </a:tc>
              </a:tr>
              <a:tr h="766393">
                <a:tc>
                  <a:txBody>
                    <a:bodyPr/>
                    <a:lstStyle/>
                    <a:p>
                      <a:r>
                        <a:rPr lang="fr-FR" sz="2000" b="1" dirty="0" smtClean="0"/>
                        <a:t>CO2 </a:t>
                      </a:r>
                      <a:r>
                        <a:rPr lang="fr-FR" sz="2000" b="1" dirty="0" err="1" smtClean="0"/>
                        <a:t>emission</a:t>
                      </a:r>
                      <a:r>
                        <a:rPr lang="fr-FR" sz="2000" b="1" dirty="0" smtClean="0"/>
                        <a:t> </a:t>
                      </a:r>
                      <a:r>
                        <a:rPr lang="fr-FR" sz="2000" b="1" dirty="0" err="1" smtClean="0"/>
                        <a:t>reductions</a:t>
                      </a:r>
                      <a:r>
                        <a:rPr lang="fr-FR" sz="2000" b="1" dirty="0" smtClean="0"/>
                        <a:t> </a:t>
                      </a:r>
                      <a:r>
                        <a:rPr lang="fr-FR" sz="2000" dirty="0" smtClean="0"/>
                        <a:t>(in tCO2)</a:t>
                      </a:r>
                      <a:endParaRPr lang="en-US" sz="2000" dirty="0"/>
                    </a:p>
                  </a:txBody>
                  <a:tcPr/>
                </a:tc>
                <a:tc>
                  <a:txBody>
                    <a:bodyPr/>
                    <a:lstStyle/>
                    <a:p>
                      <a:r>
                        <a:rPr lang="fr-FR" sz="2000" dirty="0" smtClean="0"/>
                        <a:t>135,000</a:t>
                      </a:r>
                      <a:endParaRPr lang="en-US" sz="2000" dirty="0"/>
                    </a:p>
                  </a:txBody>
                  <a:tcPr/>
                </a:tc>
                <a:tc>
                  <a:txBody>
                    <a:bodyPr/>
                    <a:lstStyle/>
                    <a:p>
                      <a:r>
                        <a:rPr lang="fr-FR" sz="2000" dirty="0" smtClean="0"/>
                        <a:t>715,000</a:t>
                      </a:r>
                      <a:endParaRPr lang="en-US" sz="2000" dirty="0"/>
                    </a:p>
                  </a:txBody>
                  <a:tcPr/>
                </a:tc>
              </a:tr>
              <a:tr h="766393">
                <a:tc>
                  <a:txBody>
                    <a:bodyPr/>
                    <a:lstStyle/>
                    <a:p>
                      <a:r>
                        <a:rPr lang="fr-FR" sz="2000" b="1" dirty="0" err="1" smtClean="0"/>
                        <a:t>Savings</a:t>
                      </a:r>
                      <a:r>
                        <a:rPr lang="fr-FR" sz="2000" b="1" dirty="0" smtClean="0"/>
                        <a:t> </a:t>
                      </a:r>
                    </a:p>
                    <a:p>
                      <a:r>
                        <a:rPr lang="fr-FR" sz="2000" dirty="0" smtClean="0"/>
                        <a:t>(in million</a:t>
                      </a:r>
                      <a:r>
                        <a:rPr lang="fr-FR" sz="2000" baseline="0" dirty="0" smtClean="0"/>
                        <a:t> USD)</a:t>
                      </a:r>
                      <a:endParaRPr lang="en-US" sz="2000" dirty="0"/>
                    </a:p>
                  </a:txBody>
                  <a:tcPr/>
                </a:tc>
                <a:tc>
                  <a:txBody>
                    <a:bodyPr/>
                    <a:lstStyle/>
                    <a:p>
                      <a:r>
                        <a:rPr lang="fr-FR" sz="2000" dirty="0" smtClean="0"/>
                        <a:t>15.2</a:t>
                      </a:r>
                      <a:endParaRPr lang="en-US" sz="2000" dirty="0"/>
                    </a:p>
                  </a:txBody>
                  <a:tcPr/>
                </a:tc>
                <a:tc>
                  <a:txBody>
                    <a:bodyPr/>
                    <a:lstStyle/>
                    <a:p>
                      <a:r>
                        <a:rPr lang="fr-FR" sz="2000" dirty="0" smtClean="0"/>
                        <a:t>101</a:t>
                      </a:r>
                      <a:endParaRPr lang="en-US" sz="2000" dirty="0"/>
                    </a:p>
                  </a:txBody>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2"/>
          <p:cNvSpPr>
            <a:spLocks noGrp="1" noChangeArrowheads="1"/>
          </p:cNvSpPr>
          <p:nvPr>
            <p:ph type="body" idx="4294967295"/>
          </p:nvPr>
        </p:nvSpPr>
        <p:spPr>
          <a:xfrm>
            <a:off x="617538" y="1944000"/>
            <a:ext cx="7675124" cy="4318000"/>
          </a:xfrm>
          <a:prstGeom prst="rect">
            <a:avLst/>
          </a:prstGeom>
        </p:spPr>
        <p:txBody>
          <a:bodyPr/>
          <a:lstStyle/>
          <a:p>
            <a:pPr eaLnBrk="1" hangingPunct="1">
              <a:lnSpc>
                <a:spcPct val="110000"/>
              </a:lnSpc>
              <a:spcBef>
                <a:spcPts val="500"/>
              </a:spcBef>
              <a:spcAft>
                <a:spcPts val="500"/>
              </a:spcAft>
              <a:buSzPct val="115000"/>
              <a:buFontTx/>
              <a:buChar char="•"/>
            </a:pPr>
            <a:r>
              <a:rPr lang="en-US" dirty="0" smtClean="0"/>
              <a:t>Duration of the project: 11/2003 - 08/2013</a:t>
            </a:r>
          </a:p>
          <a:p>
            <a:pPr eaLnBrk="1" hangingPunct="1">
              <a:lnSpc>
                <a:spcPct val="110000"/>
              </a:lnSpc>
              <a:spcBef>
                <a:spcPts val="500"/>
              </a:spcBef>
              <a:spcAft>
                <a:spcPts val="500"/>
              </a:spcAft>
              <a:buSzPct val="115000"/>
              <a:buFontTx/>
              <a:buChar char="•"/>
            </a:pPr>
            <a:r>
              <a:rPr lang="en-US" dirty="0" smtClean="0"/>
              <a:t>Financed by the German Federal Ministry for Economic Cooperation and Development (BMZ)</a:t>
            </a:r>
          </a:p>
          <a:p>
            <a:r>
              <a:rPr lang="en-US" dirty="0" smtClean="0">
                <a:cs typeface="Arial" charset="0"/>
              </a:rPr>
              <a:t>Implemented by GIZ in cooperation with the Tunisian National Energy Agency (ANME)</a:t>
            </a:r>
          </a:p>
          <a:p>
            <a:r>
              <a:rPr lang="en-US" dirty="0" smtClean="0">
                <a:cs typeface="Arial" charset="0"/>
              </a:rPr>
              <a:t>Other partners: public institutions, associations, private companies, research institutions…</a:t>
            </a:r>
          </a:p>
          <a:p>
            <a:r>
              <a:rPr lang="en-US" dirty="0" smtClean="0">
                <a:cs typeface="Arial" charset="0"/>
              </a:rPr>
              <a:t>Objective: Promotion of RE and EE within the context of a sustainable energy strategy</a:t>
            </a:r>
          </a:p>
          <a:p>
            <a:endParaRPr lang="en-US" sz="1800" dirty="0" smtClean="0">
              <a:cs typeface="Arial" charset="0"/>
            </a:endParaRPr>
          </a:p>
          <a:p>
            <a:endParaRPr lang="de-DE" sz="1800" dirty="0" smtClean="0"/>
          </a:p>
        </p:txBody>
      </p:sp>
      <p:sp>
        <p:nvSpPr>
          <p:cNvPr id="8" name="Titel 7"/>
          <p:cNvSpPr>
            <a:spLocks noGrp="1"/>
          </p:cNvSpPr>
          <p:nvPr>
            <p:ph type="title" idx="4294967295"/>
          </p:nvPr>
        </p:nvSpPr>
        <p:spPr>
          <a:xfrm>
            <a:off x="617175" y="1080000"/>
            <a:ext cx="8229600" cy="648316"/>
          </a:xfrm>
          <a:prstGeom prst="rect">
            <a:avLst/>
          </a:prstGeom>
        </p:spPr>
        <p:txBody>
          <a:bodyPr/>
          <a:lstStyle/>
          <a:p>
            <a:pPr rtl="0" fontAlgn="base"/>
            <a:r>
              <a:rPr lang="en-US" sz="2800" b="1" kern="1200" dirty="0" smtClean="0">
                <a:solidFill>
                  <a:srgbClr val="777777"/>
                </a:solidFill>
                <a:latin typeface="Arial"/>
                <a:ea typeface="+mn-ea"/>
                <a:cs typeface="+mn-cs"/>
              </a:rPr>
              <a:t>Project „Promotion of RE and EE in Tunisia“</a:t>
            </a:r>
            <a:endParaRPr lang="en-US" sz="2800"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914400" y="-76200"/>
            <a:ext cx="7772400" cy="925513"/>
          </a:xfrm>
        </p:spPr>
        <p:txBody>
          <a:bodyPr/>
          <a:lstStyle/>
          <a:p>
            <a:r>
              <a:rPr lang="en-US" sz="3200" b="1" i="1" dirty="0" smtClean="0"/>
              <a:t>Financial and Economic Analysis</a:t>
            </a:r>
            <a:endParaRPr lang="en-US" sz="3200" dirty="0"/>
          </a:p>
        </p:txBody>
      </p:sp>
      <p:sp>
        <p:nvSpPr>
          <p:cNvPr id="8" name="Rectangle 2"/>
          <p:cNvSpPr txBox="1">
            <a:spLocks noChangeArrowheads="1"/>
          </p:cNvSpPr>
          <p:nvPr/>
        </p:nvSpPr>
        <p:spPr bwMode="auto">
          <a:xfrm>
            <a:off x="1219200" y="990600"/>
            <a:ext cx="7010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400" b="1" dirty="0" smtClean="0">
                <a:solidFill>
                  <a:schemeClr val="tx2"/>
                </a:solidFill>
                <a:latin typeface="Arial" pitchFamily="34" charset="0"/>
                <a:ea typeface="+mj-ea"/>
                <a:cs typeface="Arial" pitchFamily="34" charset="0"/>
              </a:rPr>
              <a:t>Local Economic and social Development</a:t>
            </a:r>
            <a:endParaRPr kumimoji="0" lang="en-US" sz="24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3" cstate="print"/>
          <a:srcRect/>
          <a:stretch>
            <a:fillRect/>
          </a:stretch>
        </p:blipFill>
        <p:spPr bwMode="auto">
          <a:xfrm>
            <a:off x="7620000" y="1"/>
            <a:ext cx="1524000" cy="1325218"/>
          </a:xfrm>
          <a:prstGeom prst="rect">
            <a:avLst/>
          </a:prstGeom>
          <a:noFill/>
          <a:ln w="9525">
            <a:noFill/>
            <a:miter lim="800000"/>
            <a:headEnd/>
            <a:tailEnd/>
          </a:ln>
        </p:spPr>
      </p:pic>
      <p:sp>
        <p:nvSpPr>
          <p:cNvPr id="15" name="Rectangle 4"/>
          <p:cNvSpPr txBox="1">
            <a:spLocks noChangeArrowheads="1"/>
          </p:cNvSpPr>
          <p:nvPr/>
        </p:nvSpPr>
        <p:spPr bwMode="auto">
          <a:xfrm>
            <a:off x="304800" y="1600200"/>
            <a:ext cx="88392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2" eaLnBrk="0" hangingPunct="0">
              <a:lnSpc>
                <a:spcPct val="90000"/>
              </a:lnSpc>
              <a:spcBef>
                <a:spcPct val="20000"/>
              </a:spcBef>
              <a:defRPr/>
            </a:pPr>
            <a:r>
              <a:rPr lang="en-US" i="1" dirty="0" smtClean="0">
                <a:solidFill>
                  <a:srgbClr val="FF0000"/>
                </a:solidFill>
              </a:rPr>
              <a:t>PROSOL Residential has stimulated the development of the domestic solar thermal industrial cluster, with local actors playing a primary role</a:t>
            </a:r>
            <a:r>
              <a:rPr lang="en-US" i="1" dirty="0" smtClean="0">
                <a:solidFill>
                  <a:srgbClr val="0070C0"/>
                </a:solidFill>
              </a:rPr>
              <a:t>.</a:t>
            </a:r>
          </a:p>
          <a:p>
            <a:pPr lvl="2" eaLnBrk="0" hangingPunct="0">
              <a:lnSpc>
                <a:spcPct val="90000"/>
              </a:lnSpc>
              <a:spcBef>
                <a:spcPct val="20000"/>
              </a:spcBef>
              <a:defRPr/>
            </a:pPr>
            <a:endParaRPr lang="en-US" i="1" dirty="0" smtClean="0">
              <a:solidFill>
                <a:srgbClr val="0070C0"/>
              </a:solidFill>
            </a:endParaRPr>
          </a:p>
          <a:p>
            <a:pPr lvl="2" eaLnBrk="0" hangingPunct="0">
              <a:lnSpc>
                <a:spcPct val="90000"/>
              </a:lnSpc>
              <a:spcBef>
                <a:spcPct val="20000"/>
              </a:spcBef>
              <a:defRPr/>
            </a:pPr>
            <a:endParaRPr lang="en-US" i="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100" dirty="0" smtClean="0"/>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1600" dirty="0" smtClean="0"/>
              <a:t>The </a:t>
            </a:r>
            <a:r>
              <a:rPr lang="en-US" sz="1600" b="1" dirty="0" smtClean="0">
                <a:solidFill>
                  <a:srgbClr val="0070C0"/>
                </a:solidFill>
              </a:rPr>
              <a:t>industry</a:t>
            </a:r>
            <a:r>
              <a:rPr lang="en-US" sz="1600" dirty="0" smtClean="0"/>
              <a:t> </a:t>
            </a:r>
            <a:r>
              <a:rPr lang="en-US" sz="1600" b="1" dirty="0" smtClean="0">
                <a:solidFill>
                  <a:srgbClr val="0070C0"/>
                </a:solidFill>
              </a:rPr>
              <a:t>turnover 2005-2010 </a:t>
            </a:r>
            <a:r>
              <a:rPr lang="en-US" sz="1600" dirty="0" smtClean="0"/>
              <a:t>has been estimated of about </a:t>
            </a:r>
            <a:r>
              <a:rPr lang="en-US" sz="1600" b="1" dirty="0" smtClean="0">
                <a:solidFill>
                  <a:srgbClr val="0070C0"/>
                </a:solidFill>
              </a:rPr>
              <a:t>120.2 million US$</a:t>
            </a:r>
            <a:r>
              <a:rPr lang="en-US" sz="1600" dirty="0" smtClean="0"/>
              <a:t>, of which 106.8 million US$ associated to manufacture and 13.4 million US$ associated with installers.</a:t>
            </a:r>
          </a:p>
          <a:p>
            <a:pPr marL="1143000" lvl="2" indent="-228600" eaLnBrk="0" hangingPunct="0">
              <a:lnSpc>
                <a:spcPct val="90000"/>
              </a:lnSpc>
              <a:spcBef>
                <a:spcPct val="20000"/>
              </a:spcBef>
              <a:buFont typeface="Arial" charset="0"/>
              <a:buChar char="•"/>
              <a:defRPr/>
            </a:pPr>
            <a:r>
              <a:rPr lang="en-US" sz="1600" dirty="0" smtClean="0"/>
              <a:t>Local stakeholder’s analysis suggest that PROSOL contributed to create </a:t>
            </a:r>
            <a:r>
              <a:rPr lang="en-US" sz="1600" b="1" dirty="0" smtClean="0">
                <a:solidFill>
                  <a:srgbClr val="0070C0"/>
                </a:solidFill>
              </a:rPr>
              <a:t>3,000 new direct jobs</a:t>
            </a:r>
            <a:r>
              <a:rPr lang="en-US" sz="1600" dirty="0" smtClean="0"/>
              <a:t> and up to </a:t>
            </a:r>
            <a:r>
              <a:rPr lang="en-US" sz="1600" b="1" dirty="0" smtClean="0">
                <a:solidFill>
                  <a:srgbClr val="0070C0"/>
                </a:solidFill>
              </a:rPr>
              <a:t>7,000 indirect</a:t>
            </a:r>
          </a:p>
        </p:txBody>
      </p:sp>
      <p:pic>
        <p:nvPicPr>
          <p:cNvPr id="11" name="Picture 6" descr="globe"/>
          <p:cNvPicPr>
            <a:picLocks noChangeAspect="1" noChangeArrowheads="1"/>
          </p:cNvPicPr>
          <p:nvPr/>
        </p:nvPicPr>
        <p:blipFill>
          <a:blip r:embed="rId4" cstate="print"/>
          <a:srcRect/>
          <a:stretch>
            <a:fillRect/>
          </a:stretch>
        </p:blipFill>
        <p:spPr bwMode="auto">
          <a:xfrm>
            <a:off x="0" y="0"/>
            <a:ext cx="4038600" cy="2638425"/>
          </a:xfrm>
          <a:prstGeom prst="rect">
            <a:avLst/>
          </a:prstGeom>
          <a:noFill/>
          <a:ln w="9525">
            <a:noFill/>
            <a:miter lim="800000"/>
            <a:headEnd/>
            <a:tailEnd/>
          </a:ln>
        </p:spPr>
      </p:pic>
      <p:graphicFrame>
        <p:nvGraphicFramePr>
          <p:cNvPr id="12" name="Graphique 17"/>
          <p:cNvGraphicFramePr/>
          <p:nvPr/>
        </p:nvGraphicFramePr>
        <p:xfrm>
          <a:off x="381000" y="2286000"/>
          <a:ext cx="4191000" cy="2971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Graphique 18"/>
          <p:cNvGraphicFramePr/>
          <p:nvPr/>
        </p:nvGraphicFramePr>
        <p:xfrm>
          <a:off x="4648200" y="1981200"/>
          <a:ext cx="4267200" cy="3581400"/>
        </p:xfrm>
        <a:graphic>
          <a:graphicData uri="http://schemas.openxmlformats.org/drawingml/2006/chart">
            <c:chart xmlns:c="http://schemas.openxmlformats.org/drawingml/2006/chart" xmlns:r="http://schemas.openxmlformats.org/officeDocument/2006/relationships" r:id="rId6"/>
          </a:graphicData>
        </a:graphic>
      </p:graphicFrame>
      <p:pic>
        <p:nvPicPr>
          <p:cNvPr id="19" name="Picture 5" descr="UNEP Logo"/>
          <p:cNvPicPr>
            <a:picLocks noChangeAspect="1" noChangeArrowheads="1"/>
          </p:cNvPicPr>
          <p:nvPr/>
        </p:nvPicPr>
        <p:blipFill>
          <a:blip r:embed="rId7" cstate="print">
            <a:lum bright="70000" contrast="-70000"/>
          </a:blip>
          <a:srcRect/>
          <a:stretch>
            <a:fillRect/>
          </a:stretch>
        </p:blipFill>
        <p:spPr bwMode="auto">
          <a:xfrm>
            <a:off x="50800" y="5562600"/>
            <a:ext cx="1116013" cy="1219200"/>
          </a:xfrm>
          <a:prstGeom prst="rect">
            <a:avLst/>
          </a:prstGeom>
          <a:gradFill rotWithShape="0">
            <a:gsLst>
              <a:gs pos="0">
                <a:schemeClr val="accent1"/>
              </a:gs>
              <a:gs pos="100000">
                <a:schemeClr val="accent1">
                  <a:gamma/>
                  <a:shade val="46275"/>
                  <a:invGamma/>
                </a:schemeClr>
              </a:gs>
            </a:gsLst>
            <a:lin ang="0" scaled="1"/>
          </a:gradFill>
        </p:spPr>
      </p:pic>
      <p:sp>
        <p:nvSpPr>
          <p:cNvPr id="20" name="Freeform 14"/>
          <p:cNvSpPr>
            <a:spLocks/>
          </p:cNvSpPr>
          <p:nvPr/>
        </p:nvSpPr>
        <p:spPr bwMode="auto">
          <a:xfrm>
            <a:off x="1600200" y="3425825"/>
            <a:ext cx="2022475" cy="841375"/>
          </a:xfrm>
          <a:custGeom>
            <a:avLst/>
            <a:gdLst>
              <a:gd name="T0" fmla="*/ 0 w 1270"/>
              <a:gd name="T1" fmla="*/ 544 h 544"/>
              <a:gd name="T2" fmla="*/ 453 w 1270"/>
              <a:gd name="T3" fmla="*/ 181 h 544"/>
              <a:gd name="T4" fmla="*/ 1270 w 1270"/>
              <a:gd name="T5" fmla="*/ 0 h 544"/>
              <a:gd name="T6" fmla="*/ 0 60000 65536"/>
              <a:gd name="T7" fmla="*/ 0 60000 65536"/>
              <a:gd name="T8" fmla="*/ 0 60000 65536"/>
              <a:gd name="T9" fmla="*/ 0 w 1270"/>
              <a:gd name="T10" fmla="*/ 0 h 544"/>
              <a:gd name="T11" fmla="*/ 1270 w 1270"/>
              <a:gd name="T12" fmla="*/ 544 h 544"/>
            </a:gdLst>
            <a:ahLst/>
            <a:cxnLst>
              <a:cxn ang="T6">
                <a:pos x="T0" y="T1"/>
              </a:cxn>
              <a:cxn ang="T7">
                <a:pos x="T2" y="T3"/>
              </a:cxn>
              <a:cxn ang="T8">
                <a:pos x="T4" y="T5"/>
              </a:cxn>
            </a:cxnLst>
            <a:rect l="T9" t="T10" r="T11" b="T12"/>
            <a:pathLst>
              <a:path w="1270" h="544">
                <a:moveTo>
                  <a:pt x="0" y="544"/>
                </a:moveTo>
                <a:cubicBezTo>
                  <a:pt x="120" y="408"/>
                  <a:pt x="241" y="272"/>
                  <a:pt x="453" y="181"/>
                </a:cubicBezTo>
                <a:cubicBezTo>
                  <a:pt x="665" y="90"/>
                  <a:pt x="967" y="45"/>
                  <a:pt x="1270" y="0"/>
                </a:cubicBezTo>
              </a:path>
            </a:pathLst>
          </a:custGeom>
          <a:noFill/>
          <a:ln w="38100">
            <a:solidFill>
              <a:srgbClr val="FF0000"/>
            </a:solidFill>
            <a:round/>
            <a:headEnd/>
            <a:tailEnd type="triangle" w="med" len="med"/>
          </a:ln>
        </p:spPr>
        <p:txBody>
          <a:bodyPr/>
          <a:lstStyle/>
          <a:p>
            <a:endParaRPr lang="en-US"/>
          </a:p>
        </p:txBody>
      </p:sp>
      <p:sp>
        <p:nvSpPr>
          <p:cNvPr id="21" name="Text Box 15"/>
          <p:cNvSpPr txBox="1">
            <a:spLocks noChangeArrowheads="1"/>
          </p:cNvSpPr>
          <p:nvPr/>
        </p:nvSpPr>
        <p:spPr bwMode="auto">
          <a:xfrm>
            <a:off x="1371600" y="3319462"/>
            <a:ext cx="1336675" cy="338138"/>
          </a:xfrm>
          <a:prstGeom prst="rect">
            <a:avLst/>
          </a:prstGeom>
          <a:noFill/>
          <a:ln w="9525">
            <a:noFill/>
            <a:miter lim="800000"/>
            <a:headEnd/>
            <a:tailEnd/>
          </a:ln>
        </p:spPr>
        <p:txBody>
          <a:bodyPr wrap="none">
            <a:spAutoFit/>
          </a:bodyPr>
          <a:lstStyle/>
          <a:p>
            <a:pPr eaLnBrk="0" hangingPunct="0"/>
            <a:r>
              <a:rPr lang="en-US" sz="1600" dirty="0" smtClean="0">
                <a:solidFill>
                  <a:srgbClr val="FF0000"/>
                </a:solidFill>
                <a:latin typeface="Calibri" pitchFamily="34" charset="0"/>
              </a:rPr>
              <a:t>Installers X 12</a:t>
            </a:r>
            <a:endParaRPr lang="en-US" sz="1600" dirty="0">
              <a:solidFill>
                <a:srgbClr val="FF0000"/>
              </a:solidFill>
              <a:latin typeface="Calibri" pitchFamily="34" charset="0"/>
            </a:endParaRPr>
          </a:p>
        </p:txBody>
      </p:sp>
      <p:sp>
        <p:nvSpPr>
          <p:cNvPr id="22" name="Freeform 16"/>
          <p:cNvSpPr>
            <a:spLocks/>
          </p:cNvSpPr>
          <p:nvPr/>
        </p:nvSpPr>
        <p:spPr bwMode="auto">
          <a:xfrm>
            <a:off x="5715000" y="3459162"/>
            <a:ext cx="1955800" cy="731838"/>
          </a:xfrm>
          <a:custGeom>
            <a:avLst/>
            <a:gdLst>
              <a:gd name="T0" fmla="*/ 0 w 1270"/>
              <a:gd name="T1" fmla="*/ 280 h 544"/>
              <a:gd name="T2" fmla="*/ 401 w 1270"/>
              <a:gd name="T3" fmla="*/ 93 h 544"/>
              <a:gd name="T4" fmla="*/ 1124 w 1270"/>
              <a:gd name="T5" fmla="*/ 0 h 544"/>
              <a:gd name="T6" fmla="*/ 0 60000 65536"/>
              <a:gd name="T7" fmla="*/ 0 60000 65536"/>
              <a:gd name="T8" fmla="*/ 0 60000 65536"/>
              <a:gd name="T9" fmla="*/ 0 w 1270"/>
              <a:gd name="T10" fmla="*/ 0 h 544"/>
              <a:gd name="T11" fmla="*/ 1270 w 1270"/>
              <a:gd name="T12" fmla="*/ 544 h 544"/>
            </a:gdLst>
            <a:ahLst/>
            <a:cxnLst>
              <a:cxn ang="T6">
                <a:pos x="T0" y="T1"/>
              </a:cxn>
              <a:cxn ang="T7">
                <a:pos x="T2" y="T3"/>
              </a:cxn>
              <a:cxn ang="T8">
                <a:pos x="T4" y="T5"/>
              </a:cxn>
            </a:cxnLst>
            <a:rect l="T9" t="T10" r="T11" b="T12"/>
            <a:pathLst>
              <a:path w="1270" h="544">
                <a:moveTo>
                  <a:pt x="0" y="544"/>
                </a:moveTo>
                <a:cubicBezTo>
                  <a:pt x="120" y="408"/>
                  <a:pt x="241" y="272"/>
                  <a:pt x="453" y="181"/>
                </a:cubicBezTo>
                <a:cubicBezTo>
                  <a:pt x="665" y="90"/>
                  <a:pt x="967" y="45"/>
                  <a:pt x="1270" y="0"/>
                </a:cubicBezTo>
              </a:path>
            </a:pathLst>
          </a:custGeom>
          <a:noFill/>
          <a:ln w="38100">
            <a:solidFill>
              <a:srgbClr val="FF0000"/>
            </a:solidFill>
            <a:round/>
            <a:headEnd/>
            <a:tailEnd type="triangle" w="med" len="med"/>
          </a:ln>
        </p:spPr>
        <p:txBody>
          <a:bodyPr/>
          <a:lstStyle/>
          <a:p>
            <a:endParaRPr lang="en-US"/>
          </a:p>
        </p:txBody>
      </p:sp>
      <p:sp>
        <p:nvSpPr>
          <p:cNvPr id="23" name="Text Box 17"/>
          <p:cNvSpPr txBox="1">
            <a:spLocks noChangeArrowheads="1"/>
          </p:cNvSpPr>
          <p:nvPr/>
        </p:nvSpPr>
        <p:spPr bwMode="auto">
          <a:xfrm>
            <a:off x="5181600" y="3149600"/>
            <a:ext cx="1411288" cy="584200"/>
          </a:xfrm>
          <a:prstGeom prst="rect">
            <a:avLst/>
          </a:prstGeom>
          <a:noFill/>
          <a:ln w="9525">
            <a:noFill/>
            <a:miter lim="800000"/>
            <a:headEnd/>
            <a:tailEnd/>
          </a:ln>
        </p:spPr>
        <p:txBody>
          <a:bodyPr wrap="none">
            <a:spAutoFit/>
          </a:bodyPr>
          <a:lstStyle/>
          <a:p>
            <a:pPr eaLnBrk="0" hangingPunct="0"/>
            <a:r>
              <a:rPr lang="en-US" sz="1600" dirty="0" smtClean="0">
                <a:solidFill>
                  <a:srgbClr val="FF0000"/>
                </a:solidFill>
                <a:latin typeface="Calibri" pitchFamily="34" charset="0"/>
              </a:rPr>
              <a:t> </a:t>
            </a:r>
            <a:endParaRPr lang="en-US" sz="1600" dirty="0">
              <a:solidFill>
                <a:srgbClr val="FF0000"/>
              </a:solidFill>
              <a:latin typeface="Calibri" pitchFamily="34" charset="0"/>
            </a:endParaRPr>
          </a:p>
          <a:p>
            <a:pPr eaLnBrk="0" hangingPunct="0"/>
            <a:r>
              <a:rPr lang="en-US" sz="1600" dirty="0" smtClean="0">
                <a:solidFill>
                  <a:srgbClr val="FF0000"/>
                </a:solidFill>
                <a:latin typeface="Calibri" pitchFamily="34" charset="0"/>
              </a:rPr>
              <a:t>Companies X 6</a:t>
            </a:r>
            <a:endParaRPr lang="en-US" sz="1600" dirty="0">
              <a:solidFill>
                <a:srgbClr val="FF0000"/>
              </a:solidFill>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Graphic spid="18" grpId="0">
        <p:bldAsOne/>
      </p:bldGraphic>
      <p:bldP spid="20" grpId="0" animBg="1"/>
      <p:bldP spid="21" grpId="0"/>
      <p:bldP spid="22" grpId="0" animBg="1"/>
      <p:bldP spid="23"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762000" y="-76200"/>
            <a:ext cx="7772400" cy="925513"/>
          </a:xfrm>
        </p:spPr>
        <p:txBody>
          <a:bodyPr/>
          <a:lstStyle/>
          <a:p>
            <a:r>
              <a:rPr lang="en-US" sz="3200" b="1" i="1" dirty="0" smtClean="0"/>
              <a:t>Financial and Economic Analysis</a:t>
            </a:r>
            <a:endParaRPr lang="en-US" sz="3200"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8" name="Rectangle 2"/>
          <p:cNvSpPr txBox="1">
            <a:spLocks noChangeArrowheads="1"/>
          </p:cNvSpPr>
          <p:nvPr/>
        </p:nvSpPr>
        <p:spPr bwMode="auto">
          <a:xfrm>
            <a:off x="1219200" y="990600"/>
            <a:ext cx="70104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400" b="1" dirty="0" smtClean="0">
                <a:solidFill>
                  <a:schemeClr val="tx2"/>
                </a:solidFill>
                <a:latin typeface="Arial" pitchFamily="34" charset="0"/>
                <a:ea typeface="+mj-ea"/>
                <a:cs typeface="Arial" pitchFamily="34" charset="0"/>
              </a:rPr>
              <a:t>The end-user perspective</a:t>
            </a:r>
            <a:endParaRPr kumimoji="0" lang="en-US" sz="24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endParaRPr>
          </a:p>
        </p:txBody>
      </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sp>
        <p:nvSpPr>
          <p:cNvPr id="15" name="Rectangle 4"/>
          <p:cNvSpPr txBox="1">
            <a:spLocks noChangeArrowheads="1"/>
          </p:cNvSpPr>
          <p:nvPr/>
        </p:nvSpPr>
        <p:spPr bwMode="auto">
          <a:xfrm>
            <a:off x="304800" y="1905000"/>
            <a:ext cx="88392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2" eaLnBrk="0" hangingPunct="0">
              <a:lnSpc>
                <a:spcPct val="90000"/>
              </a:lnSpc>
              <a:spcBef>
                <a:spcPct val="20000"/>
              </a:spcBef>
              <a:defRPr/>
            </a:pPr>
            <a:r>
              <a:rPr lang="en-US" sz="2000" dirty="0" smtClean="0"/>
              <a:t>PROSOL offers the possibility for households to use energy bill savings to </a:t>
            </a:r>
            <a:r>
              <a:rPr lang="en-US" sz="2000" b="1" dirty="0" smtClean="0">
                <a:solidFill>
                  <a:schemeClr val="tx2">
                    <a:lumMod val="60000"/>
                    <a:lumOff val="40000"/>
                  </a:schemeClr>
                </a:solidFill>
              </a:rPr>
              <a:t>cover investment costs in an acceptable period of time</a:t>
            </a:r>
            <a:r>
              <a:rPr lang="en-US" sz="2000" b="1" dirty="0" smtClean="0"/>
              <a:t>, </a:t>
            </a:r>
            <a:r>
              <a:rPr lang="en-US" sz="2000" dirty="0" smtClean="0"/>
              <a:t>with </a:t>
            </a:r>
            <a:r>
              <a:rPr lang="en-US" sz="2000" b="1" dirty="0" smtClean="0">
                <a:solidFill>
                  <a:schemeClr val="tx2">
                    <a:lumMod val="60000"/>
                    <a:lumOff val="40000"/>
                  </a:schemeClr>
                </a:solidFill>
              </a:rPr>
              <a:t>affordable (and/or no) </a:t>
            </a:r>
            <a:r>
              <a:rPr lang="en-US" sz="2000" dirty="0" smtClean="0"/>
              <a:t>upfront investment costs.</a:t>
            </a:r>
            <a:endParaRPr lang="en-US" i="1" dirty="0" smtClean="0">
              <a:solidFill>
                <a:srgbClr val="0070C0"/>
              </a:solidFill>
            </a:endParaRPr>
          </a:p>
          <a:p>
            <a:pPr marL="1143000" lvl="2" indent="-228600" eaLnBrk="0" hangingPunct="0">
              <a:lnSpc>
                <a:spcPct val="90000"/>
              </a:lnSpc>
              <a:spcBef>
                <a:spcPct val="20000"/>
              </a:spcBef>
              <a:buFont typeface="Arial" charset="0"/>
              <a:buChar char="•"/>
              <a:defRPr/>
            </a:pPr>
            <a:endParaRPr lang="en-US" sz="1100" dirty="0" smtClean="0"/>
          </a:p>
          <a:p>
            <a:pPr marL="1143000" lvl="2" indent="-228600" eaLnBrk="0" hangingPunct="0">
              <a:lnSpc>
                <a:spcPct val="90000"/>
              </a:lnSpc>
              <a:spcBef>
                <a:spcPct val="20000"/>
              </a:spcBef>
              <a:buFont typeface="Arial" charset="0"/>
              <a:buChar char="•"/>
              <a:defRPr/>
            </a:pPr>
            <a:r>
              <a:rPr lang="en-US" sz="2000" dirty="0" smtClean="0"/>
              <a:t>overall </a:t>
            </a:r>
            <a:r>
              <a:rPr lang="en-US" sz="2000" b="1" dirty="0" smtClean="0">
                <a:solidFill>
                  <a:srgbClr val="0070C0"/>
                </a:solidFill>
              </a:rPr>
              <a:t>reductions in households’ energy bills </a:t>
            </a:r>
            <a:r>
              <a:rPr lang="en-US" sz="2000" dirty="0" smtClean="0"/>
              <a:t>to approximately       US$ 605 -1,325 over the expected SWH’s life-cycle.</a:t>
            </a:r>
          </a:p>
          <a:p>
            <a:pPr marL="1143000" lvl="2" indent="-228600" eaLnBrk="0" hangingPunct="0">
              <a:lnSpc>
                <a:spcPct val="90000"/>
              </a:lnSpc>
              <a:spcBef>
                <a:spcPct val="20000"/>
              </a:spcBef>
              <a:buFont typeface="Arial" charset="0"/>
              <a:buChar char="•"/>
              <a:defRPr/>
            </a:pPr>
            <a:endParaRPr lang="en-US" sz="2000" dirty="0" smtClean="0"/>
          </a:p>
          <a:p>
            <a:pPr marL="1143000" lvl="2" indent="-228600" eaLnBrk="0" hangingPunct="0">
              <a:lnSpc>
                <a:spcPct val="90000"/>
              </a:lnSpc>
              <a:spcBef>
                <a:spcPct val="20000"/>
              </a:spcBef>
              <a:buFont typeface="Arial" charset="0"/>
              <a:buChar char="•"/>
              <a:defRPr/>
            </a:pPr>
            <a:r>
              <a:rPr lang="en-US" sz="2000" dirty="0" smtClean="0"/>
              <a:t>The different incentive measures introduced by PROSOL significantly lowered SWH system costs for residential consumers: </a:t>
            </a:r>
            <a:r>
              <a:rPr lang="en-US" sz="2000" b="1" dirty="0" smtClean="0">
                <a:solidFill>
                  <a:srgbClr val="0070C0"/>
                </a:solidFill>
              </a:rPr>
              <a:t>SWHs’ </a:t>
            </a:r>
            <a:r>
              <a:rPr lang="en-US" sz="2000" b="1" dirty="0" err="1" smtClean="0">
                <a:solidFill>
                  <a:srgbClr val="0070C0"/>
                </a:solidFill>
              </a:rPr>
              <a:t>Levelized</a:t>
            </a:r>
            <a:r>
              <a:rPr lang="en-US" sz="2000" b="1" dirty="0" smtClean="0">
                <a:solidFill>
                  <a:srgbClr val="0070C0"/>
                </a:solidFill>
              </a:rPr>
              <a:t> Cost of Energy (LCOE) </a:t>
            </a:r>
            <a:r>
              <a:rPr lang="en-US" sz="2000" dirty="0" smtClean="0"/>
              <a:t>decreased indeed from USD 9.7 cents/kWh to USD 7.3 cents/ kWh (around 25% less).</a:t>
            </a:r>
          </a:p>
          <a:p>
            <a:pPr marL="1143000" lvl="2" indent="-228600" eaLnBrk="0" hangingPunct="0">
              <a:lnSpc>
                <a:spcPct val="90000"/>
              </a:lnSpc>
              <a:spcBef>
                <a:spcPct val="20000"/>
              </a:spcBef>
              <a:buFont typeface="Arial" charset="0"/>
              <a:buChar char="•"/>
              <a:defRPr/>
            </a:pPr>
            <a:endParaRPr lang="en-US" sz="20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2000" dirty="0" smtClean="0"/>
              <a:t>Local stakeholders today believe that PROSOL had a tangible cultural effect on households, inducing </a:t>
            </a:r>
            <a:r>
              <a:rPr lang="en-US" sz="2000" b="1" dirty="0" smtClean="0">
                <a:solidFill>
                  <a:srgbClr val="0070C0"/>
                </a:solidFill>
              </a:rPr>
              <a:t>changes in their investment behavior</a:t>
            </a:r>
          </a:p>
        </p:txBody>
      </p:sp>
      <p:pic>
        <p:nvPicPr>
          <p:cNvPr id="11" name="Picture 6" descr="globe"/>
          <p:cNvPicPr>
            <a:picLocks noChangeAspect="1" noChangeArrowheads="1"/>
          </p:cNvPicPr>
          <p:nvPr/>
        </p:nvPicPr>
        <p:blipFill>
          <a:blip r:embed="rId5"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animEffect transition="in" filter="blinds(horizontal)">
                                      <p:cBhvr>
                                        <p:cTn id="7" dur="500"/>
                                        <p:tgtEl>
                                          <p:spTgt spid="1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xEl>
                                              <p:pRg st="4" end="4"/>
                                            </p:txEl>
                                          </p:spTgt>
                                        </p:tgtEl>
                                        <p:attrNameLst>
                                          <p:attrName>style.visibility</p:attrName>
                                        </p:attrNameLst>
                                      </p:cBhvr>
                                      <p:to>
                                        <p:strVal val="visible"/>
                                      </p:to>
                                    </p:set>
                                    <p:animEffect transition="in" filter="blinds(horizontal)">
                                      <p:cBhvr>
                                        <p:cTn id="12" dur="500"/>
                                        <p:tgtEl>
                                          <p:spTgt spid="1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
                                            <p:txEl>
                                              <p:pRg st="6" end="6"/>
                                            </p:txEl>
                                          </p:spTgt>
                                        </p:tgtEl>
                                        <p:attrNameLst>
                                          <p:attrName>style.visibility</p:attrName>
                                        </p:attrNameLst>
                                      </p:cBhvr>
                                      <p:to>
                                        <p:strVal val="visible"/>
                                      </p:to>
                                    </p:set>
                                    <p:animEffect transition="in" filter="blinds(horizontal)">
                                      <p:cBhvr>
                                        <p:cTn id="17" dur="500"/>
                                        <p:tgtEl>
                                          <p:spTgt spid="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533400" y="-76200"/>
            <a:ext cx="7772400" cy="925513"/>
          </a:xfrm>
        </p:spPr>
        <p:txBody>
          <a:bodyPr/>
          <a:lstStyle/>
          <a:p>
            <a:r>
              <a:rPr lang="en-US" sz="3000" b="1" i="1" dirty="0" smtClean="0"/>
              <a:t>Risk Analysis and Response Strategies</a:t>
            </a:r>
            <a:br>
              <a:rPr lang="en-US" sz="3000" b="1" i="1" dirty="0" smtClean="0"/>
            </a:br>
            <a:r>
              <a:rPr lang="en-US" sz="3000" b="1" i="1" dirty="0" smtClean="0"/>
              <a:t>under PROSOL II</a:t>
            </a:r>
            <a:endParaRPr lang="en-US" sz="3000"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036"/>
          <p:cNvPicPr>
            <a:picLocks noChangeAspect="1" noChangeArrowheads="1"/>
          </p:cNvPicPr>
          <p:nvPr/>
        </p:nvPicPr>
        <p:blipFill>
          <a:blip r:embed="rId4" cstate="print"/>
          <a:srcRect/>
          <a:stretch>
            <a:fillRect/>
          </a:stretch>
        </p:blipFill>
        <p:spPr bwMode="auto">
          <a:xfrm>
            <a:off x="7620000" y="1"/>
            <a:ext cx="1524000" cy="1325218"/>
          </a:xfrm>
          <a:prstGeom prst="rect">
            <a:avLst/>
          </a:prstGeom>
          <a:noFill/>
          <a:ln w="9525">
            <a:noFill/>
            <a:miter lim="800000"/>
            <a:headEnd/>
            <a:tailEnd/>
          </a:ln>
        </p:spPr>
      </p:pic>
      <p:sp>
        <p:nvSpPr>
          <p:cNvPr id="15" name="Rectangle 4"/>
          <p:cNvSpPr txBox="1">
            <a:spLocks noChangeArrowheads="1"/>
          </p:cNvSpPr>
          <p:nvPr/>
        </p:nvSpPr>
        <p:spPr bwMode="auto">
          <a:xfrm>
            <a:off x="304800" y="1371600"/>
            <a:ext cx="88392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143000" lvl="2" indent="-228600" eaLnBrk="0" hangingPunct="0">
              <a:lnSpc>
                <a:spcPct val="90000"/>
              </a:lnSpc>
              <a:spcBef>
                <a:spcPct val="20000"/>
              </a:spcBef>
              <a:buFont typeface="Arial" charset="0"/>
              <a:buChar char="•"/>
              <a:defRPr/>
            </a:pPr>
            <a:endParaRPr lang="en-US" sz="1100" dirty="0" smtClean="0"/>
          </a:p>
          <a:p>
            <a:pPr marL="1143000" lvl="2" indent="-228600" eaLnBrk="0" hangingPunct="0">
              <a:lnSpc>
                <a:spcPct val="90000"/>
              </a:lnSpc>
              <a:spcBef>
                <a:spcPct val="20000"/>
              </a:spcBef>
              <a:buFont typeface="Arial" charset="0"/>
              <a:buChar char="•"/>
              <a:defRPr/>
            </a:pPr>
            <a:r>
              <a:rPr lang="en-US" sz="2000" b="1" dirty="0" smtClean="0"/>
              <a:t>SWH failure risks:</a:t>
            </a:r>
            <a:r>
              <a:rPr lang="en-US" sz="2000" b="1" dirty="0" smtClean="0">
                <a:solidFill>
                  <a:srgbClr val="0070C0"/>
                </a:solidFill>
              </a:rPr>
              <a:t> </a:t>
            </a:r>
            <a:r>
              <a:rPr lang="en-US" sz="2000" dirty="0" smtClean="0"/>
              <a:t>thanks to mitigation measures – accreditation scheme for suppliers, certification of equipments, training, on-site spots checks, guarantees – </a:t>
            </a:r>
            <a:r>
              <a:rPr lang="en-US" sz="2000" b="1" dirty="0" smtClean="0">
                <a:solidFill>
                  <a:srgbClr val="0070C0"/>
                </a:solidFill>
              </a:rPr>
              <a:t>default rates</a:t>
            </a:r>
            <a:r>
              <a:rPr lang="en-US" sz="2000" dirty="0" smtClean="0"/>
              <a:t> observed in 2005-2010 corresponded to </a:t>
            </a:r>
            <a:r>
              <a:rPr lang="en-US" sz="2000" b="1" dirty="0" smtClean="0">
                <a:solidFill>
                  <a:srgbClr val="0070C0"/>
                </a:solidFill>
              </a:rPr>
              <a:t>only 1%</a:t>
            </a:r>
            <a:r>
              <a:rPr lang="en-US" sz="2000" dirty="0" smtClean="0"/>
              <a:t>.</a:t>
            </a:r>
          </a:p>
          <a:p>
            <a:pPr marL="1143000" lvl="2" indent="-228600" eaLnBrk="0" hangingPunct="0">
              <a:lnSpc>
                <a:spcPct val="90000"/>
              </a:lnSpc>
              <a:spcBef>
                <a:spcPct val="20000"/>
              </a:spcBef>
              <a:buFont typeface="Arial" charset="0"/>
              <a:buChar char="•"/>
              <a:defRPr/>
            </a:pPr>
            <a:endParaRPr lang="en-US" dirty="0" smtClean="0"/>
          </a:p>
          <a:p>
            <a:pPr marL="1143000" lvl="2" indent="-228600" eaLnBrk="0" hangingPunct="0">
              <a:lnSpc>
                <a:spcPct val="90000"/>
              </a:lnSpc>
              <a:spcBef>
                <a:spcPct val="20000"/>
              </a:spcBef>
              <a:buFont typeface="Arial" charset="0"/>
              <a:buChar char="•"/>
              <a:defRPr/>
            </a:pPr>
            <a:r>
              <a:rPr lang="en-US" sz="2000" b="1" dirty="0" smtClean="0"/>
              <a:t>Debt default risk: </a:t>
            </a:r>
            <a:r>
              <a:rPr lang="en-US" sz="2000" dirty="0" smtClean="0"/>
              <a:t>this risk was mitigated by a double-level loan guarantee scheme:</a:t>
            </a:r>
          </a:p>
          <a:p>
            <a:pPr marL="1828800" lvl="2" indent="-342900" eaLnBrk="0" hangingPunct="0">
              <a:lnSpc>
                <a:spcPct val="90000"/>
              </a:lnSpc>
              <a:spcBef>
                <a:spcPct val="20000"/>
              </a:spcBef>
              <a:buFont typeface="+mj-lt"/>
              <a:buAutoNum type="alphaLcParenR"/>
              <a:defRPr/>
            </a:pPr>
            <a:r>
              <a:rPr lang="en-US" sz="2000" b="1" dirty="0" smtClean="0">
                <a:solidFill>
                  <a:srgbClr val="0070C0"/>
                </a:solidFill>
              </a:rPr>
              <a:t>Third-party loan debt collector </a:t>
            </a:r>
            <a:r>
              <a:rPr lang="en-US" sz="2000" dirty="0" smtClean="0"/>
              <a:t>– the state-owned utility (STEG) collects loan repayments through electricity bill and may suspend electricity supply in case of payment default </a:t>
            </a:r>
          </a:p>
          <a:p>
            <a:pPr marL="1828800" lvl="2" indent="-342900" eaLnBrk="0" hangingPunct="0">
              <a:lnSpc>
                <a:spcPct val="90000"/>
              </a:lnSpc>
              <a:spcBef>
                <a:spcPct val="20000"/>
              </a:spcBef>
              <a:buFont typeface="+mj-lt"/>
              <a:buAutoNum type="alphaLcParenR"/>
              <a:defRPr/>
            </a:pPr>
            <a:r>
              <a:rPr lang="en-US" sz="2000" b="1" dirty="0" smtClean="0">
                <a:solidFill>
                  <a:srgbClr val="0070C0"/>
                </a:solidFill>
              </a:rPr>
              <a:t>Third-party loan guarantor </a:t>
            </a:r>
            <a:r>
              <a:rPr lang="en-US" sz="2000" dirty="0" smtClean="0"/>
              <a:t>– suppliers initially (PROSOL I) and then STEG (PROSOL II)</a:t>
            </a: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2000" b="1" dirty="0" smtClean="0"/>
              <a:t>Risk Allocation: </a:t>
            </a:r>
            <a:r>
              <a:rPr lang="en-US" sz="2000" dirty="0" smtClean="0"/>
              <a:t>There is an overall evidence of a balanced risk allocation under which risks are allocated to the stakeholder more suited to bear them </a:t>
            </a:r>
          </a:p>
          <a:p>
            <a:pPr marL="1143000" lvl="2" indent="-228600" eaLnBrk="0" hangingPunct="0">
              <a:lnSpc>
                <a:spcPct val="90000"/>
              </a:lnSpc>
              <a:spcBef>
                <a:spcPct val="20000"/>
              </a:spcBef>
              <a:buFont typeface="Arial" charset="0"/>
              <a:buChar char="•"/>
              <a:defRPr/>
            </a:pPr>
            <a:endParaRPr lang="en-US" sz="1600" b="1" dirty="0" smtClean="0">
              <a:solidFill>
                <a:srgbClr val="0070C0"/>
              </a:solidFill>
            </a:endParaRPr>
          </a:p>
        </p:txBody>
      </p:sp>
      <p:pic>
        <p:nvPicPr>
          <p:cNvPr id="10" name="Picture 6" descr="globe"/>
          <p:cNvPicPr>
            <a:picLocks noChangeAspect="1" noChangeArrowheads="1"/>
          </p:cNvPicPr>
          <p:nvPr/>
        </p:nvPicPr>
        <p:blipFill>
          <a:blip r:embed="rId5" cstate="print"/>
          <a:srcRect/>
          <a:stretch>
            <a:fillRect/>
          </a:stretch>
        </p:blipFill>
        <p:spPr bwMode="auto">
          <a:xfrm>
            <a:off x="0" y="0"/>
            <a:ext cx="4038600" cy="2638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685800" y="-76200"/>
            <a:ext cx="7772400" cy="925513"/>
          </a:xfrm>
        </p:spPr>
        <p:txBody>
          <a:bodyPr/>
          <a:lstStyle/>
          <a:p>
            <a:r>
              <a:rPr lang="en-US" sz="3200" b="1" i="1" dirty="0" smtClean="0"/>
              <a:t>PROSOL Key Success Factors </a:t>
            </a:r>
            <a:endParaRPr lang="en-US" sz="3200" dirty="0"/>
          </a:p>
        </p:txBody>
      </p:sp>
      <p:grpSp>
        <p:nvGrpSpPr>
          <p:cNvPr id="2" name="Group 11"/>
          <p:cNvGrpSpPr/>
          <p:nvPr/>
        </p:nvGrpSpPr>
        <p:grpSpPr>
          <a:xfrm>
            <a:off x="0" y="0"/>
            <a:ext cx="1219200" cy="6858000"/>
            <a:chOff x="0" y="0"/>
            <a:chExt cx="1219200" cy="6858000"/>
          </a:xfrm>
        </p:grpSpPr>
        <p:sp>
          <p:nvSpPr>
            <p:cNvPr id="13" name="Rectangle 2"/>
            <p:cNvSpPr>
              <a:spLocks noChangeArrowheads="1"/>
            </p:cNvSpPr>
            <p:nvPr/>
          </p:nvSpPr>
          <p:spPr bwMode="auto">
            <a:xfrm>
              <a:off x="0" y="0"/>
              <a:ext cx="1219200" cy="685800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eaLnBrk="0" hangingPunct="0">
                <a:defRPr/>
              </a:pPr>
              <a:endParaRPr lang="en-US" sz="2400">
                <a:solidFill>
                  <a:srgbClr val="00FFFF"/>
                </a:solidFill>
                <a:latin typeface="Times New Roman" pitchFamily="18" charset="0"/>
              </a:endParaRPr>
            </a:p>
          </p:txBody>
        </p:sp>
        <p:pic>
          <p:nvPicPr>
            <p:cNvPr id="14" name="Picture 5" descr="UNEP Logo"/>
            <p:cNvPicPr>
              <a:picLocks noChangeAspect="1" noChangeArrowheads="1"/>
            </p:cNvPicPr>
            <p:nvPr/>
          </p:nvPicPr>
          <p:blipFill>
            <a:blip r:embed="rId3" cstate="print">
              <a:lum bright="70000" contrast="-70000"/>
            </a:blip>
            <a:srcRect/>
            <a:stretch>
              <a:fillRect/>
            </a:stretch>
          </p:blipFill>
          <p:spPr bwMode="auto">
            <a:xfrm>
              <a:off x="50800" y="5181600"/>
              <a:ext cx="1116013" cy="1219200"/>
            </a:xfrm>
            <a:prstGeom prst="rect">
              <a:avLst/>
            </a:prstGeom>
            <a:gradFill rotWithShape="0">
              <a:gsLst>
                <a:gs pos="0">
                  <a:schemeClr val="accent1"/>
                </a:gs>
                <a:gs pos="100000">
                  <a:schemeClr val="accent1">
                    <a:gamma/>
                    <a:shade val="46275"/>
                    <a:invGamma/>
                  </a:schemeClr>
                </a:gs>
              </a:gsLst>
              <a:lin ang="0" scaled="1"/>
            </a:gradFill>
          </p:spPr>
        </p:pic>
      </p:grpSp>
      <p:sp>
        <p:nvSpPr>
          <p:cNvPr id="16" name="Rectangle 4"/>
          <p:cNvSpPr txBox="1">
            <a:spLocks noChangeArrowheads="1"/>
          </p:cNvSpPr>
          <p:nvPr/>
        </p:nvSpPr>
        <p:spPr bwMode="auto">
          <a:xfrm>
            <a:off x="1195755" y="5105400"/>
            <a:ext cx="8024445" cy="28194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0" fontAlgn="auto" latinLnBrk="0" hangingPunct="0">
              <a:lnSpc>
                <a:spcPct val="100000"/>
              </a:lnSpc>
              <a:spcBef>
                <a:spcPct val="20000"/>
              </a:spcBef>
              <a:spcAft>
                <a:spcPts val="0"/>
              </a:spcAft>
              <a:buClr>
                <a:schemeClr val="tx2"/>
              </a:buClr>
              <a:buSzPct val="150000"/>
              <a:buFont typeface="Wingdings" pitchFamily="2" charset="2"/>
              <a:buChar char="Ø"/>
              <a:tabLst/>
              <a:defRPr/>
            </a:pPr>
            <a:endParaRPr kumimoji="0" lang="en-GB" sz="1600" b="0" i="0" u="none" strike="noStrike" kern="1200" cap="none" spc="0" normalizeH="0" baseline="0" noProof="0" dirty="0" smtClean="0">
              <a:ln>
                <a:noFill/>
              </a:ln>
              <a:solidFill>
                <a:schemeClr val="tx1"/>
              </a:solidFill>
              <a:effectLst/>
              <a:uLnTx/>
              <a:uFillTx/>
              <a:latin typeface="Arial" charset="0"/>
              <a:ea typeface="+mn-ea"/>
              <a:cs typeface="+mn-cs"/>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4"/>
          <p:cNvSpPr txBox="1">
            <a:spLocks noChangeArrowheads="1"/>
          </p:cNvSpPr>
          <p:nvPr/>
        </p:nvSpPr>
        <p:spPr bwMode="auto">
          <a:xfrm>
            <a:off x="304800" y="1066800"/>
            <a:ext cx="88392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143000" lvl="2" indent="-228600" eaLnBrk="0" hangingPunct="0">
              <a:lnSpc>
                <a:spcPct val="90000"/>
              </a:lnSpc>
              <a:spcBef>
                <a:spcPct val="20000"/>
              </a:spcBef>
              <a:buFont typeface="Arial" charset="0"/>
              <a:buChar char="•"/>
              <a:defRPr/>
            </a:pPr>
            <a:endParaRPr lang="en-US" sz="2000" dirty="0" smtClean="0"/>
          </a:p>
          <a:p>
            <a:pPr marL="1143000" lvl="2" indent="-228600" eaLnBrk="0" hangingPunct="0">
              <a:lnSpc>
                <a:spcPct val="90000"/>
              </a:lnSpc>
              <a:spcBef>
                <a:spcPct val="20000"/>
              </a:spcBef>
              <a:buFont typeface="Arial" charset="0"/>
              <a:buChar char="•"/>
              <a:defRPr/>
            </a:pPr>
            <a:r>
              <a:rPr lang="en-US" sz="2000" dirty="0" smtClean="0"/>
              <a:t>The </a:t>
            </a:r>
            <a:r>
              <a:rPr lang="en-US" sz="2000" b="1" dirty="0" smtClean="0">
                <a:solidFill>
                  <a:srgbClr val="0070C0"/>
                </a:solidFill>
              </a:rPr>
              <a:t>engagement</a:t>
            </a:r>
            <a:r>
              <a:rPr lang="en-US" sz="2000" dirty="0" smtClean="0"/>
              <a:t> and strong </a:t>
            </a:r>
            <a:r>
              <a:rPr lang="en-US" sz="2000" b="1" dirty="0" smtClean="0">
                <a:solidFill>
                  <a:srgbClr val="0070C0"/>
                </a:solidFill>
              </a:rPr>
              <a:t>commitment</a:t>
            </a:r>
            <a:r>
              <a:rPr lang="en-US" sz="2000" dirty="0" smtClean="0"/>
              <a:t> of national public </a:t>
            </a:r>
            <a:r>
              <a:rPr lang="en-US" sz="2000" b="1" dirty="0" smtClean="0">
                <a:solidFill>
                  <a:srgbClr val="0070C0"/>
                </a:solidFill>
              </a:rPr>
              <a:t>Authorities</a:t>
            </a:r>
            <a:r>
              <a:rPr lang="en-US" sz="2000" dirty="0" smtClean="0"/>
              <a:t> evident in the credible and stable support that bolstered investors’ confidence </a:t>
            </a:r>
          </a:p>
          <a:p>
            <a:pPr marL="1143000" lvl="2" indent="-228600" eaLnBrk="0" hangingPunct="0">
              <a:lnSpc>
                <a:spcPct val="90000"/>
              </a:lnSpc>
              <a:spcBef>
                <a:spcPct val="20000"/>
              </a:spcBef>
              <a:buFont typeface="Arial" charset="0"/>
              <a:buChar char="•"/>
              <a:defRPr/>
            </a:pPr>
            <a:endParaRPr lang="en-US" sz="2000" dirty="0" smtClean="0"/>
          </a:p>
          <a:p>
            <a:pPr marL="1143000" lvl="2" indent="-228600" eaLnBrk="0" hangingPunct="0">
              <a:lnSpc>
                <a:spcPct val="90000"/>
              </a:lnSpc>
              <a:spcBef>
                <a:spcPct val="20000"/>
              </a:spcBef>
              <a:buFont typeface="Arial" charset="0"/>
              <a:buChar char="•"/>
              <a:defRPr/>
            </a:pPr>
            <a:r>
              <a:rPr lang="en-US" sz="2000" dirty="0" smtClean="0"/>
              <a:t>The involvement of the State utility </a:t>
            </a:r>
            <a:r>
              <a:rPr lang="en-US" sz="2000" b="1" dirty="0" smtClean="0">
                <a:solidFill>
                  <a:srgbClr val="0070C0"/>
                </a:solidFill>
              </a:rPr>
              <a:t>STEG as a debt enforcer</a:t>
            </a:r>
            <a:r>
              <a:rPr lang="en-US" sz="2000" dirty="0" smtClean="0"/>
              <a:t>, which enhanced domestic financial institutions trust and resulted in lowered financing costs for residential end-user purchasers; </a:t>
            </a:r>
          </a:p>
          <a:p>
            <a:pPr marL="1143000" lvl="2" indent="-228600" eaLnBrk="0" hangingPunct="0">
              <a:lnSpc>
                <a:spcPct val="90000"/>
              </a:lnSpc>
              <a:spcBef>
                <a:spcPct val="20000"/>
              </a:spcBef>
              <a:buFont typeface="Arial" charset="0"/>
              <a:buChar char="•"/>
              <a:defRPr/>
            </a:pPr>
            <a:endParaRPr lang="en-US" sz="20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2000" dirty="0" smtClean="0"/>
              <a:t>an </a:t>
            </a:r>
            <a:r>
              <a:rPr lang="en-US" sz="2000" b="1" dirty="0" smtClean="0">
                <a:solidFill>
                  <a:srgbClr val="0070C0"/>
                </a:solidFill>
              </a:rPr>
              <a:t>appealing financial scheme </a:t>
            </a:r>
            <a:r>
              <a:rPr lang="en-US" sz="2000" dirty="0" smtClean="0"/>
              <a:t>using soft interest rates and longer repayment terms; </a:t>
            </a:r>
          </a:p>
          <a:p>
            <a:pPr marL="1143000" lvl="2" indent="-228600" eaLnBrk="0" hangingPunct="0">
              <a:lnSpc>
                <a:spcPct val="90000"/>
              </a:lnSpc>
              <a:spcBef>
                <a:spcPct val="20000"/>
              </a:spcBef>
              <a:buFont typeface="Arial" charset="0"/>
              <a:buChar char="•"/>
              <a:defRPr/>
            </a:pPr>
            <a:endParaRPr lang="en-US" sz="20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2000" dirty="0" smtClean="0"/>
              <a:t>the implementation of pervasive and focused </a:t>
            </a:r>
            <a:r>
              <a:rPr lang="en-US" sz="2000" b="1" dirty="0" smtClean="0">
                <a:solidFill>
                  <a:srgbClr val="0070C0"/>
                </a:solidFill>
              </a:rPr>
              <a:t>awareness raising, communication and capacity building activities</a:t>
            </a:r>
            <a:r>
              <a:rPr lang="en-US" sz="2000" dirty="0" smtClean="0"/>
              <a:t>; and </a:t>
            </a:r>
          </a:p>
          <a:p>
            <a:pPr marL="1143000" lvl="2" indent="-228600" eaLnBrk="0" hangingPunct="0">
              <a:lnSpc>
                <a:spcPct val="90000"/>
              </a:lnSpc>
              <a:spcBef>
                <a:spcPct val="20000"/>
              </a:spcBef>
              <a:buFont typeface="Arial" charset="0"/>
              <a:buChar char="•"/>
              <a:defRPr/>
            </a:pPr>
            <a:endParaRPr lang="en-US" sz="2000" b="1" dirty="0" smtClean="0">
              <a:solidFill>
                <a:srgbClr val="0070C0"/>
              </a:solidFill>
            </a:endParaRPr>
          </a:p>
          <a:p>
            <a:pPr marL="1143000" lvl="2" indent="-228600" eaLnBrk="0" hangingPunct="0">
              <a:lnSpc>
                <a:spcPct val="90000"/>
              </a:lnSpc>
              <a:spcBef>
                <a:spcPct val="20000"/>
              </a:spcBef>
              <a:buFont typeface="Arial" charset="0"/>
              <a:buChar char="•"/>
              <a:defRPr/>
            </a:pPr>
            <a:r>
              <a:rPr lang="en-US" sz="2000" dirty="0" smtClean="0"/>
              <a:t>a </a:t>
            </a:r>
            <a:r>
              <a:rPr lang="en-US" sz="2000" b="1" dirty="0" smtClean="0">
                <a:solidFill>
                  <a:srgbClr val="0070C0"/>
                </a:solidFill>
              </a:rPr>
              <a:t>stakeholder-tailored approach </a:t>
            </a:r>
            <a:r>
              <a:rPr lang="en-US" sz="2000" dirty="0" smtClean="0"/>
              <a:t>that involved all relevant actors in the development of the SWH market from national authorities to financial institutions, suppliers, installers and end-users .</a:t>
            </a:r>
            <a:endParaRPr lang="en-US" sz="2000" b="1" dirty="0" smtClean="0">
              <a:solidFill>
                <a:srgbClr val="0070C0"/>
              </a:solidFill>
            </a:endParaRPr>
          </a:p>
        </p:txBody>
      </p:sp>
      <p:pic>
        <p:nvPicPr>
          <p:cNvPr id="10" name="Picture 6" descr="globe"/>
          <p:cNvPicPr>
            <a:picLocks noChangeAspect="1" noChangeArrowheads="1"/>
          </p:cNvPicPr>
          <p:nvPr/>
        </p:nvPicPr>
        <p:blipFill>
          <a:blip r:embed="rId4" cstate="print"/>
          <a:srcRect/>
          <a:stretch>
            <a:fillRect/>
          </a:stretch>
        </p:blipFill>
        <p:spPr bwMode="auto">
          <a:xfrm>
            <a:off x="0" y="0"/>
            <a:ext cx="4038600" cy="2638425"/>
          </a:xfrm>
          <a:prstGeom prst="rect">
            <a:avLst/>
          </a:prstGeom>
          <a:noFill/>
          <a:ln w="9525">
            <a:noFill/>
            <a:miter lim="800000"/>
            <a:headEnd/>
            <a:tailEnd/>
          </a:ln>
        </p:spPr>
      </p:pic>
      <p:pic>
        <p:nvPicPr>
          <p:cNvPr id="11" name="Picture 1036"/>
          <p:cNvPicPr>
            <a:picLocks noChangeAspect="1" noChangeArrowheads="1"/>
          </p:cNvPicPr>
          <p:nvPr/>
        </p:nvPicPr>
        <p:blipFill>
          <a:blip r:embed="rId5" cstate="print"/>
          <a:srcRect/>
          <a:stretch>
            <a:fillRect/>
          </a:stretch>
        </p:blipFill>
        <p:spPr bwMode="auto">
          <a:xfrm>
            <a:off x="7620000" y="1"/>
            <a:ext cx="1524000" cy="132521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900113" y="333375"/>
            <a:ext cx="7920037" cy="935038"/>
          </a:xfrm>
          <a:prstGeom prst="rect">
            <a:avLst/>
          </a:prstGeom>
          <a:noFill/>
          <a:ln w="9525" algn="ctr">
            <a:noFill/>
            <a:miter lim="800000"/>
            <a:headEnd/>
            <a:tailEnd/>
          </a:ln>
        </p:spPr>
        <p:txBody>
          <a:bodyPr anchor="b"/>
          <a:lstStyle/>
          <a:p>
            <a:pPr marL="457200" indent="-457200">
              <a:lnSpc>
                <a:spcPct val="150000"/>
              </a:lnSpc>
              <a:spcBef>
                <a:spcPct val="30000"/>
              </a:spcBef>
              <a:buSzPct val="100000"/>
              <a:defRPr/>
            </a:pPr>
            <a:r>
              <a:rPr lang="fr-FR" sz="2400" b="1" dirty="0">
                <a:solidFill>
                  <a:srgbClr val="C00000"/>
                </a:solidFill>
              </a:rPr>
              <a:t>Compendium de bonnes pratiques dans le région</a:t>
            </a:r>
          </a:p>
          <a:p>
            <a:pPr>
              <a:lnSpc>
                <a:spcPct val="80000"/>
              </a:lnSpc>
              <a:defRPr/>
            </a:pPr>
            <a:r>
              <a:rPr lang="fr-FR" sz="2400" b="1" dirty="0">
                <a:solidFill>
                  <a:srgbClr val="000099"/>
                </a:solidFill>
                <a:latin typeface="Verdana" pitchFamily="34" charset="0"/>
                <a:cs typeface="Arial" charset="0"/>
              </a:rPr>
              <a:t>Options et approches de développement</a:t>
            </a:r>
          </a:p>
        </p:txBody>
      </p:sp>
      <p:sp>
        <p:nvSpPr>
          <p:cNvPr id="6147" name="ZoneTexte 2"/>
          <p:cNvSpPr txBox="1">
            <a:spLocks noChangeArrowheads="1"/>
          </p:cNvSpPr>
          <p:nvPr/>
        </p:nvSpPr>
        <p:spPr bwMode="auto">
          <a:xfrm>
            <a:off x="179388" y="1847850"/>
            <a:ext cx="1693862" cy="646113"/>
          </a:xfrm>
          <a:prstGeom prst="rect">
            <a:avLst/>
          </a:prstGeom>
          <a:solidFill>
            <a:srgbClr val="00B0F0"/>
          </a:solidFill>
          <a:ln w="9525">
            <a:noFill/>
            <a:miter lim="800000"/>
            <a:headEnd/>
            <a:tailEnd/>
          </a:ln>
        </p:spPr>
        <p:txBody>
          <a:bodyPr>
            <a:spAutoFit/>
          </a:bodyPr>
          <a:lstStyle/>
          <a:p>
            <a:r>
              <a:rPr lang="fr-FR" b="1"/>
              <a:t>Faible </a:t>
            </a:r>
          </a:p>
          <a:p>
            <a:r>
              <a:rPr lang="fr-FR" b="1"/>
              <a:t>rentabilité</a:t>
            </a:r>
          </a:p>
        </p:txBody>
      </p:sp>
      <p:sp>
        <p:nvSpPr>
          <p:cNvPr id="6148" name="ZoneTexte 6"/>
          <p:cNvSpPr txBox="1">
            <a:spLocks noChangeArrowheads="1"/>
          </p:cNvSpPr>
          <p:nvPr/>
        </p:nvSpPr>
        <p:spPr bwMode="auto">
          <a:xfrm>
            <a:off x="179388" y="2568575"/>
            <a:ext cx="1693862" cy="646113"/>
          </a:xfrm>
          <a:prstGeom prst="rect">
            <a:avLst/>
          </a:prstGeom>
          <a:solidFill>
            <a:srgbClr val="00B0F0"/>
          </a:solidFill>
          <a:ln w="9525">
            <a:noFill/>
            <a:miter lim="800000"/>
            <a:headEnd/>
            <a:tailEnd/>
          </a:ln>
        </p:spPr>
        <p:txBody>
          <a:bodyPr>
            <a:spAutoFit/>
          </a:bodyPr>
          <a:lstStyle/>
          <a:p>
            <a:r>
              <a:rPr lang="fr-FR" b="1"/>
              <a:t>Coût d’accès</a:t>
            </a:r>
          </a:p>
          <a:p>
            <a:r>
              <a:rPr lang="fr-FR" b="1"/>
              <a:t>élevé</a:t>
            </a:r>
          </a:p>
        </p:txBody>
      </p:sp>
      <p:sp>
        <p:nvSpPr>
          <p:cNvPr id="6149" name="ZoneTexte 7"/>
          <p:cNvSpPr txBox="1">
            <a:spLocks noChangeArrowheads="1"/>
          </p:cNvSpPr>
          <p:nvPr/>
        </p:nvSpPr>
        <p:spPr bwMode="auto">
          <a:xfrm>
            <a:off x="2051050" y="1849438"/>
            <a:ext cx="2130425" cy="646112"/>
          </a:xfrm>
          <a:prstGeom prst="rect">
            <a:avLst/>
          </a:prstGeom>
          <a:solidFill>
            <a:schemeClr val="tx1"/>
          </a:solidFill>
          <a:ln w="9525">
            <a:noFill/>
            <a:miter lim="800000"/>
            <a:headEnd/>
            <a:tailEnd/>
          </a:ln>
        </p:spPr>
        <p:txBody>
          <a:bodyPr>
            <a:spAutoFit/>
          </a:bodyPr>
          <a:lstStyle/>
          <a:p>
            <a:r>
              <a:rPr lang="fr-FR" b="1">
                <a:solidFill>
                  <a:schemeClr val="bg1"/>
                </a:solidFill>
              </a:rPr>
              <a:t>Subvention </a:t>
            </a:r>
          </a:p>
          <a:p>
            <a:r>
              <a:rPr lang="fr-FR" b="1">
                <a:solidFill>
                  <a:schemeClr val="bg1"/>
                </a:solidFill>
              </a:rPr>
              <a:t>d’investissement</a:t>
            </a:r>
          </a:p>
        </p:txBody>
      </p:sp>
      <p:sp>
        <p:nvSpPr>
          <p:cNvPr id="6150" name="ZoneTexte 8"/>
          <p:cNvSpPr txBox="1">
            <a:spLocks noChangeArrowheads="1"/>
          </p:cNvSpPr>
          <p:nvPr/>
        </p:nvSpPr>
        <p:spPr bwMode="auto">
          <a:xfrm>
            <a:off x="4318000" y="1866900"/>
            <a:ext cx="1693863" cy="1477963"/>
          </a:xfrm>
          <a:prstGeom prst="rect">
            <a:avLst/>
          </a:prstGeom>
          <a:solidFill>
            <a:srgbClr val="FFC000"/>
          </a:solidFill>
          <a:ln w="9525">
            <a:noFill/>
            <a:miter lim="800000"/>
            <a:headEnd/>
            <a:tailEnd/>
          </a:ln>
        </p:spPr>
        <p:txBody>
          <a:bodyPr>
            <a:spAutoFit/>
          </a:bodyPr>
          <a:lstStyle/>
          <a:p>
            <a:r>
              <a:rPr lang="fr-FR" b="1"/>
              <a:t>Visibilité pour</a:t>
            </a:r>
          </a:p>
          <a:p>
            <a:r>
              <a:rPr lang="fr-FR" b="1"/>
              <a:t> les fournisseurs</a:t>
            </a:r>
          </a:p>
          <a:p>
            <a:r>
              <a:rPr lang="fr-FR" b="1"/>
              <a:t> des EnR</a:t>
            </a:r>
          </a:p>
          <a:p>
            <a:endParaRPr lang="fr-FR" b="1"/>
          </a:p>
        </p:txBody>
      </p:sp>
      <p:sp>
        <p:nvSpPr>
          <p:cNvPr id="6151" name="ZoneTexte 9"/>
          <p:cNvSpPr txBox="1">
            <a:spLocks noChangeArrowheads="1"/>
          </p:cNvSpPr>
          <p:nvPr/>
        </p:nvSpPr>
        <p:spPr bwMode="auto">
          <a:xfrm>
            <a:off x="2051050" y="2568575"/>
            <a:ext cx="2130425" cy="646113"/>
          </a:xfrm>
          <a:prstGeom prst="rect">
            <a:avLst/>
          </a:prstGeom>
          <a:solidFill>
            <a:schemeClr val="tx1"/>
          </a:solidFill>
          <a:ln w="9525">
            <a:noFill/>
            <a:miter lim="800000"/>
            <a:headEnd/>
            <a:tailEnd/>
          </a:ln>
        </p:spPr>
        <p:txBody>
          <a:bodyPr>
            <a:spAutoFit/>
          </a:bodyPr>
          <a:lstStyle/>
          <a:p>
            <a:r>
              <a:rPr lang="fr-FR" b="1">
                <a:solidFill>
                  <a:schemeClr val="bg1"/>
                </a:solidFill>
              </a:rPr>
              <a:t>Mécanisme </a:t>
            </a:r>
          </a:p>
          <a:p>
            <a:r>
              <a:rPr lang="fr-FR" b="1">
                <a:solidFill>
                  <a:schemeClr val="bg1"/>
                </a:solidFill>
              </a:rPr>
              <a:t>de crédit</a:t>
            </a:r>
          </a:p>
        </p:txBody>
      </p:sp>
      <p:sp>
        <p:nvSpPr>
          <p:cNvPr id="6152" name="ZoneTexte 10"/>
          <p:cNvSpPr txBox="1">
            <a:spLocks noChangeArrowheads="1"/>
          </p:cNvSpPr>
          <p:nvPr/>
        </p:nvSpPr>
        <p:spPr bwMode="auto">
          <a:xfrm>
            <a:off x="6138863" y="1874838"/>
            <a:ext cx="2178050" cy="1200150"/>
          </a:xfrm>
          <a:prstGeom prst="rect">
            <a:avLst/>
          </a:prstGeom>
          <a:solidFill>
            <a:srgbClr val="FFC000"/>
          </a:solidFill>
          <a:ln w="9525">
            <a:noFill/>
            <a:miter lim="800000"/>
            <a:headEnd/>
            <a:tailEnd/>
          </a:ln>
        </p:spPr>
        <p:txBody>
          <a:bodyPr>
            <a:spAutoFit/>
          </a:bodyPr>
          <a:lstStyle/>
          <a:p>
            <a:r>
              <a:rPr lang="fr-FR" b="1"/>
              <a:t>Optimisation des coûts des EnR avec vision </a:t>
            </a:r>
          </a:p>
          <a:p>
            <a:r>
              <a:rPr lang="fr-FR" b="1"/>
              <a:t>développementale</a:t>
            </a:r>
          </a:p>
        </p:txBody>
      </p:sp>
      <p:sp>
        <p:nvSpPr>
          <p:cNvPr id="6153" name="ZoneTexte 11"/>
          <p:cNvSpPr txBox="1">
            <a:spLocks noChangeArrowheads="1"/>
          </p:cNvSpPr>
          <p:nvPr/>
        </p:nvSpPr>
        <p:spPr bwMode="auto">
          <a:xfrm>
            <a:off x="6156325" y="3251200"/>
            <a:ext cx="2160588" cy="1476375"/>
          </a:xfrm>
          <a:prstGeom prst="rect">
            <a:avLst/>
          </a:prstGeom>
          <a:solidFill>
            <a:srgbClr val="FFC000"/>
          </a:solidFill>
          <a:ln w="9525">
            <a:noFill/>
            <a:miter lim="800000"/>
            <a:headEnd/>
            <a:tailEnd/>
          </a:ln>
        </p:spPr>
        <p:txBody>
          <a:bodyPr>
            <a:spAutoFit/>
          </a:bodyPr>
          <a:lstStyle/>
          <a:p>
            <a:r>
              <a:rPr lang="fr-FR" b="1"/>
              <a:t>Développement </a:t>
            </a:r>
          </a:p>
          <a:p>
            <a:r>
              <a:rPr lang="fr-FR" b="1"/>
              <a:t>du marché des EnR versus solutions classiques</a:t>
            </a:r>
          </a:p>
        </p:txBody>
      </p:sp>
      <p:sp>
        <p:nvSpPr>
          <p:cNvPr id="6154" name="ZoneTexte 13"/>
          <p:cNvSpPr txBox="1">
            <a:spLocks noChangeArrowheads="1"/>
          </p:cNvSpPr>
          <p:nvPr/>
        </p:nvSpPr>
        <p:spPr bwMode="auto">
          <a:xfrm>
            <a:off x="6156325" y="4872038"/>
            <a:ext cx="2159000" cy="922337"/>
          </a:xfrm>
          <a:prstGeom prst="rect">
            <a:avLst/>
          </a:prstGeom>
          <a:solidFill>
            <a:srgbClr val="FFC000"/>
          </a:solidFill>
          <a:ln w="9525">
            <a:noFill/>
            <a:miter lim="800000"/>
            <a:headEnd/>
            <a:tailEnd/>
          </a:ln>
        </p:spPr>
        <p:txBody>
          <a:bodyPr>
            <a:spAutoFit/>
          </a:bodyPr>
          <a:lstStyle/>
          <a:p>
            <a:r>
              <a:rPr lang="fr-FR" b="1"/>
              <a:t>Baisse des prix à </a:t>
            </a:r>
          </a:p>
          <a:p>
            <a:r>
              <a:rPr lang="fr-FR" b="1"/>
              <a:t>moyen terme</a:t>
            </a:r>
          </a:p>
          <a:p>
            <a:endParaRPr lang="fr-FR" b="1"/>
          </a:p>
        </p:txBody>
      </p:sp>
      <p:sp>
        <p:nvSpPr>
          <p:cNvPr id="6155" name="ZoneTexte 14"/>
          <p:cNvSpPr txBox="1">
            <a:spLocks noChangeArrowheads="1"/>
          </p:cNvSpPr>
          <p:nvPr/>
        </p:nvSpPr>
        <p:spPr bwMode="auto">
          <a:xfrm>
            <a:off x="4181475" y="5889625"/>
            <a:ext cx="2711450" cy="923925"/>
          </a:xfrm>
          <a:prstGeom prst="rect">
            <a:avLst/>
          </a:prstGeom>
          <a:solidFill>
            <a:srgbClr val="FFC000"/>
          </a:solidFill>
          <a:ln w="9525">
            <a:noFill/>
            <a:miter lim="800000"/>
            <a:headEnd/>
            <a:tailEnd/>
          </a:ln>
        </p:spPr>
        <p:txBody>
          <a:bodyPr wrap="none">
            <a:spAutoFit/>
          </a:bodyPr>
          <a:lstStyle/>
          <a:p>
            <a:r>
              <a:rPr lang="fr-FR" b="1"/>
              <a:t>Développement </a:t>
            </a:r>
          </a:p>
          <a:p>
            <a:r>
              <a:rPr lang="fr-FR" b="1"/>
              <a:t>du marché des EnR</a:t>
            </a:r>
          </a:p>
          <a:p>
            <a:r>
              <a:rPr lang="fr-FR" b="1"/>
              <a:t> versus tech. classique</a:t>
            </a:r>
          </a:p>
        </p:txBody>
      </p:sp>
      <p:sp>
        <p:nvSpPr>
          <p:cNvPr id="33" name="ZoneTexte 32"/>
          <p:cNvSpPr txBox="1"/>
          <p:nvPr/>
        </p:nvSpPr>
        <p:spPr>
          <a:xfrm>
            <a:off x="6659563" y="5514975"/>
            <a:ext cx="1873250" cy="647700"/>
          </a:xfrm>
          <a:prstGeom prst="rect">
            <a:avLst/>
          </a:prstGeom>
          <a:solidFill>
            <a:schemeClr val="bg2">
              <a:lumMod val="60000"/>
              <a:lumOff val="40000"/>
            </a:schemeClr>
          </a:solidFill>
        </p:spPr>
        <p:txBody>
          <a:bodyPr>
            <a:spAutoFit/>
          </a:bodyPr>
          <a:lstStyle>
            <a:defPPr>
              <a:defRPr lang="en-US"/>
            </a:defPPr>
            <a:lvl1pPr>
              <a:defRPr b="1"/>
            </a:lvl1pPr>
          </a:lstStyle>
          <a:p>
            <a:pPr>
              <a:defRPr/>
            </a:pPr>
            <a:r>
              <a:rPr lang="fr-FR" b="0" smtClean="0">
                <a:latin typeface="Arial" charset="0"/>
                <a:cs typeface="Arial" charset="0"/>
              </a:rPr>
              <a:t>Effet d’échelle</a:t>
            </a:r>
          </a:p>
          <a:p>
            <a:pPr>
              <a:defRPr/>
            </a:pPr>
            <a:r>
              <a:rPr lang="fr-FR" b="0" smtClean="0">
                <a:latin typeface="Arial" charset="0"/>
                <a:cs typeface="Arial" charset="0"/>
              </a:rPr>
              <a:t>Industrialisation</a:t>
            </a:r>
          </a:p>
        </p:txBody>
      </p:sp>
      <p:sp>
        <p:nvSpPr>
          <p:cNvPr id="6157" name="ZoneTexte 17"/>
          <p:cNvSpPr txBox="1">
            <a:spLocks noChangeArrowheads="1"/>
          </p:cNvSpPr>
          <p:nvPr/>
        </p:nvSpPr>
        <p:spPr bwMode="auto">
          <a:xfrm>
            <a:off x="1116013" y="6086475"/>
            <a:ext cx="2749550" cy="646113"/>
          </a:xfrm>
          <a:prstGeom prst="rect">
            <a:avLst/>
          </a:prstGeom>
          <a:solidFill>
            <a:srgbClr val="FFC000"/>
          </a:solidFill>
          <a:ln w="9525">
            <a:noFill/>
            <a:miter lim="800000"/>
            <a:headEnd/>
            <a:tailEnd/>
          </a:ln>
        </p:spPr>
        <p:txBody>
          <a:bodyPr wrap="none">
            <a:spAutoFit/>
          </a:bodyPr>
          <a:lstStyle/>
          <a:p>
            <a:r>
              <a:rPr lang="fr-FR" b="1"/>
              <a:t>Réduction progressive </a:t>
            </a:r>
          </a:p>
          <a:p>
            <a:r>
              <a:rPr lang="fr-FR" b="1"/>
              <a:t>de la subvention</a:t>
            </a:r>
          </a:p>
        </p:txBody>
      </p:sp>
      <p:sp>
        <p:nvSpPr>
          <p:cNvPr id="6158" name="Ellipse 3"/>
          <p:cNvSpPr>
            <a:spLocks noChangeArrowheads="1"/>
          </p:cNvSpPr>
          <p:nvPr/>
        </p:nvSpPr>
        <p:spPr bwMode="auto">
          <a:xfrm>
            <a:off x="2916238" y="4224338"/>
            <a:ext cx="2087562" cy="1333500"/>
          </a:xfrm>
          <a:prstGeom prst="ellipse">
            <a:avLst/>
          </a:prstGeom>
          <a:solidFill>
            <a:schemeClr val="tx1"/>
          </a:solidFill>
          <a:ln w="9525" algn="ctr">
            <a:solidFill>
              <a:schemeClr val="bg1"/>
            </a:solidFill>
            <a:round/>
            <a:headEnd/>
            <a:tailEnd/>
          </a:ln>
        </p:spPr>
        <p:txBody>
          <a:bodyPr wrap="none"/>
          <a:lstStyle/>
          <a:p>
            <a:pPr algn="ctr"/>
            <a:r>
              <a:rPr lang="fr-FR" sz="2400" b="1">
                <a:solidFill>
                  <a:srgbClr val="FFC000"/>
                </a:solidFill>
              </a:rPr>
              <a:t>Filière </a:t>
            </a:r>
          </a:p>
          <a:p>
            <a:pPr algn="ctr"/>
            <a:r>
              <a:rPr lang="fr-FR" sz="2400" b="1">
                <a:solidFill>
                  <a:srgbClr val="FFC000"/>
                </a:solidFill>
              </a:rPr>
              <a:t>autonome</a:t>
            </a:r>
          </a:p>
        </p:txBody>
      </p:sp>
      <p:sp>
        <p:nvSpPr>
          <p:cNvPr id="6159" name="Flèche courbée vers le bas 5"/>
          <p:cNvSpPr>
            <a:spLocks noChangeArrowheads="1"/>
          </p:cNvSpPr>
          <p:nvPr/>
        </p:nvSpPr>
        <p:spPr bwMode="auto">
          <a:xfrm>
            <a:off x="2547938" y="3790950"/>
            <a:ext cx="2808287" cy="720725"/>
          </a:xfrm>
          <a:prstGeom prst="curvedDownArrow">
            <a:avLst>
              <a:gd name="adj1" fmla="val 24984"/>
              <a:gd name="adj2" fmla="val 49951"/>
              <a:gd name="adj3" fmla="val 25000"/>
            </a:avLst>
          </a:prstGeom>
          <a:solidFill>
            <a:schemeClr val="accent1"/>
          </a:solidFill>
          <a:ln w="9525" algn="ctr">
            <a:solidFill>
              <a:schemeClr val="tx1"/>
            </a:solidFill>
            <a:round/>
            <a:headEnd/>
            <a:tailEnd/>
          </a:ln>
        </p:spPr>
        <p:txBody>
          <a:bodyPr wrap="none"/>
          <a:lstStyle/>
          <a:p>
            <a:endParaRPr lang="fr-FR"/>
          </a:p>
        </p:txBody>
      </p:sp>
      <p:sp>
        <p:nvSpPr>
          <p:cNvPr id="6160" name="Flèche courbée vers le bas 18"/>
          <p:cNvSpPr>
            <a:spLocks noChangeArrowheads="1"/>
          </p:cNvSpPr>
          <p:nvPr/>
        </p:nvSpPr>
        <p:spPr bwMode="auto">
          <a:xfrm rot="10800000">
            <a:off x="2490788" y="5018088"/>
            <a:ext cx="2865437" cy="820737"/>
          </a:xfrm>
          <a:prstGeom prst="curvedDownArrow">
            <a:avLst>
              <a:gd name="adj1" fmla="val 25005"/>
              <a:gd name="adj2" fmla="val 50026"/>
              <a:gd name="adj3" fmla="val 25000"/>
            </a:avLst>
          </a:prstGeom>
          <a:solidFill>
            <a:schemeClr val="accent1"/>
          </a:solidFill>
          <a:ln w="9525" algn="ctr">
            <a:solidFill>
              <a:schemeClr val="tx1"/>
            </a:solidFill>
            <a:round/>
            <a:headEnd/>
            <a:tailEnd/>
          </a:ln>
        </p:spPr>
        <p:txBody>
          <a:bodyPr wrap="none"/>
          <a:lstStyle/>
          <a:p>
            <a:endParaRPr lang="fr-FR"/>
          </a:p>
        </p:txBody>
      </p:sp>
      <p:sp>
        <p:nvSpPr>
          <p:cNvPr id="6161" name="ZoneTexte 21"/>
          <p:cNvSpPr txBox="1">
            <a:spLocks noChangeArrowheads="1"/>
          </p:cNvSpPr>
          <p:nvPr/>
        </p:nvSpPr>
        <p:spPr bwMode="auto">
          <a:xfrm>
            <a:off x="2124075" y="1419225"/>
            <a:ext cx="6191250" cy="368300"/>
          </a:xfrm>
          <a:prstGeom prst="rect">
            <a:avLst/>
          </a:prstGeom>
          <a:gradFill rotWithShape="0">
            <a:gsLst>
              <a:gs pos="0">
                <a:srgbClr val="03D4A8"/>
              </a:gs>
              <a:gs pos="36000">
                <a:srgbClr val="21D6E0"/>
              </a:gs>
              <a:gs pos="75000">
                <a:srgbClr val="0087E6"/>
              </a:gs>
              <a:gs pos="100000">
                <a:srgbClr val="005CBF"/>
              </a:gs>
            </a:gsLst>
            <a:lin ang="5400000"/>
          </a:gradFill>
          <a:ln w="9525">
            <a:noFill/>
            <a:miter lim="800000"/>
            <a:headEnd/>
            <a:tailEnd/>
          </a:ln>
        </p:spPr>
        <p:txBody>
          <a:bodyPr>
            <a:spAutoFit/>
          </a:bodyPr>
          <a:lstStyle/>
          <a:p>
            <a:pPr algn="ctr"/>
            <a:r>
              <a:rPr lang="fr-FR" b="1"/>
              <a:t>Mesures d’accompagnement</a:t>
            </a:r>
          </a:p>
        </p:txBody>
      </p:sp>
      <p:sp>
        <p:nvSpPr>
          <p:cNvPr id="6162" name="ZoneTexte 22"/>
          <p:cNvSpPr txBox="1">
            <a:spLocks noChangeArrowheads="1"/>
          </p:cNvSpPr>
          <p:nvPr/>
        </p:nvSpPr>
        <p:spPr bwMode="auto">
          <a:xfrm rot="5400000">
            <a:off x="6563519" y="3326606"/>
            <a:ext cx="4191000" cy="369888"/>
          </a:xfrm>
          <a:prstGeom prst="rect">
            <a:avLst/>
          </a:prstGeom>
          <a:gradFill rotWithShape="0">
            <a:gsLst>
              <a:gs pos="0">
                <a:srgbClr val="03D4A8"/>
              </a:gs>
              <a:gs pos="36000">
                <a:srgbClr val="21D6E0"/>
              </a:gs>
              <a:gs pos="75000">
                <a:srgbClr val="0087E6"/>
              </a:gs>
              <a:gs pos="100000">
                <a:srgbClr val="005CBF"/>
              </a:gs>
            </a:gsLst>
            <a:lin ang="5400000"/>
          </a:gradFill>
          <a:ln w="9525">
            <a:noFill/>
            <a:miter lim="800000"/>
            <a:headEnd/>
            <a:tailEnd/>
          </a:ln>
        </p:spPr>
        <p:txBody>
          <a:bodyPr>
            <a:spAutoFit/>
          </a:bodyPr>
          <a:lstStyle/>
          <a:p>
            <a:pPr algn="ctr"/>
            <a:r>
              <a:rPr lang="fr-FR" b="1"/>
              <a:t>Mesures d’accompagnement</a:t>
            </a:r>
          </a:p>
        </p:txBody>
      </p:sp>
      <p:sp>
        <p:nvSpPr>
          <p:cNvPr id="6163" name="ZoneTexte 6"/>
          <p:cNvSpPr txBox="1">
            <a:spLocks noChangeArrowheads="1"/>
          </p:cNvSpPr>
          <p:nvPr/>
        </p:nvSpPr>
        <p:spPr bwMode="auto">
          <a:xfrm>
            <a:off x="179388" y="3359150"/>
            <a:ext cx="1728787" cy="615950"/>
          </a:xfrm>
          <a:prstGeom prst="rect">
            <a:avLst/>
          </a:prstGeom>
          <a:solidFill>
            <a:srgbClr val="00B0F0"/>
          </a:solidFill>
          <a:ln w="9525">
            <a:noFill/>
            <a:miter lim="800000"/>
            <a:headEnd/>
            <a:tailEnd/>
          </a:ln>
        </p:spPr>
        <p:txBody>
          <a:bodyPr>
            <a:spAutoFit/>
          </a:bodyPr>
          <a:lstStyle/>
          <a:p>
            <a:r>
              <a:rPr lang="fr-FR" sz="1700" b="1"/>
              <a:t>Barrière technologique</a:t>
            </a:r>
          </a:p>
        </p:txBody>
      </p:sp>
      <p:sp>
        <p:nvSpPr>
          <p:cNvPr id="6164" name="ZoneTexte 9"/>
          <p:cNvSpPr txBox="1">
            <a:spLocks noChangeArrowheads="1"/>
          </p:cNvSpPr>
          <p:nvPr/>
        </p:nvSpPr>
        <p:spPr bwMode="auto">
          <a:xfrm>
            <a:off x="2051050" y="3289300"/>
            <a:ext cx="2130425" cy="369888"/>
          </a:xfrm>
          <a:prstGeom prst="rect">
            <a:avLst/>
          </a:prstGeom>
          <a:solidFill>
            <a:schemeClr val="tx1"/>
          </a:solidFill>
          <a:ln w="9525">
            <a:noFill/>
            <a:miter lim="800000"/>
            <a:headEnd/>
            <a:tailEnd/>
          </a:ln>
        </p:spPr>
        <p:txBody>
          <a:bodyPr>
            <a:spAutoFit/>
          </a:bodyPr>
          <a:lstStyle/>
          <a:p>
            <a:r>
              <a:rPr lang="fr-FR" b="1">
                <a:solidFill>
                  <a:schemeClr val="bg1"/>
                </a:solidFill>
              </a:rPr>
              <a:t>Autres incitations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1042988" y="476250"/>
            <a:ext cx="7848600" cy="792163"/>
          </a:xfrm>
          <a:prstGeom prst="rect">
            <a:avLst/>
          </a:prstGeom>
          <a:noFill/>
          <a:ln w="9525" algn="ctr">
            <a:noFill/>
            <a:miter lim="800000"/>
            <a:headEnd/>
            <a:tailEnd/>
          </a:ln>
        </p:spPr>
        <p:txBody>
          <a:bodyPr anchor="b"/>
          <a:lstStyle/>
          <a:p>
            <a:pPr marL="457200" indent="-457200">
              <a:lnSpc>
                <a:spcPct val="150000"/>
              </a:lnSpc>
              <a:spcBef>
                <a:spcPct val="30000"/>
              </a:spcBef>
              <a:buSzPct val="100000"/>
              <a:defRPr/>
            </a:pPr>
            <a:r>
              <a:rPr lang="fr-FR" sz="2400" b="1" dirty="0">
                <a:solidFill>
                  <a:srgbClr val="C00000"/>
                </a:solidFill>
              </a:rPr>
              <a:t>Compendium de bonnes pratiques dans le région</a:t>
            </a:r>
          </a:p>
          <a:p>
            <a:pPr>
              <a:lnSpc>
                <a:spcPct val="80000"/>
              </a:lnSpc>
              <a:defRPr/>
            </a:pPr>
            <a:r>
              <a:rPr lang="fr-FR" sz="2400" b="1" dirty="0">
                <a:solidFill>
                  <a:srgbClr val="000099"/>
                </a:solidFill>
                <a:latin typeface="Verdana" pitchFamily="34" charset="0"/>
              </a:rPr>
              <a:t>Le PROSOL Résidentiel: Principe</a:t>
            </a:r>
          </a:p>
        </p:txBody>
      </p:sp>
      <p:pic>
        <p:nvPicPr>
          <p:cNvPr id="7171" name="rg_hi" descr="http://t1.gstatic.com/images?q=tbn:ANd9GcQBA7v-jKsYy-RwBWRttyeggR1HkByfm_NcKb8wAPOe4TnCRarJbA"/>
          <p:cNvPicPr>
            <a:picLocks noChangeAspect="1" noChangeArrowheads="1"/>
          </p:cNvPicPr>
          <p:nvPr/>
        </p:nvPicPr>
        <p:blipFill>
          <a:blip r:embed="rId2" r:link="rId3" cstate="print"/>
          <a:srcRect/>
          <a:stretch>
            <a:fillRect/>
          </a:stretch>
        </p:blipFill>
        <p:spPr bwMode="auto">
          <a:xfrm>
            <a:off x="8388350" y="836613"/>
            <a:ext cx="569913" cy="422275"/>
          </a:xfrm>
          <a:prstGeom prst="rect">
            <a:avLst/>
          </a:prstGeom>
          <a:noFill/>
          <a:ln w="9525">
            <a:noFill/>
            <a:miter lim="800000"/>
            <a:headEnd/>
            <a:tailEnd/>
          </a:ln>
        </p:spPr>
      </p:pic>
      <p:sp>
        <p:nvSpPr>
          <p:cNvPr id="7172" name="Rectangle 6"/>
          <p:cNvSpPr>
            <a:spLocks noChangeArrowheads="1"/>
          </p:cNvSpPr>
          <p:nvPr/>
        </p:nvSpPr>
        <p:spPr bwMode="auto">
          <a:xfrm>
            <a:off x="1368425" y="2922588"/>
            <a:ext cx="647700" cy="250825"/>
          </a:xfrm>
          <a:prstGeom prst="rect">
            <a:avLst/>
          </a:prstGeom>
          <a:solidFill>
            <a:schemeClr val="accent1"/>
          </a:solidFill>
          <a:ln w="9525">
            <a:solidFill>
              <a:schemeClr val="tx1"/>
            </a:solidFill>
            <a:miter lim="800000"/>
            <a:headEnd/>
            <a:tailEnd/>
          </a:ln>
        </p:spPr>
        <p:txBody>
          <a:bodyPr wrap="none" anchor="ctr"/>
          <a:lstStyle/>
          <a:p>
            <a:endParaRPr lang="fr-FR"/>
          </a:p>
        </p:txBody>
      </p:sp>
      <p:sp>
        <p:nvSpPr>
          <p:cNvPr id="7173" name="Rectangle 7"/>
          <p:cNvSpPr>
            <a:spLocks noChangeArrowheads="1"/>
          </p:cNvSpPr>
          <p:nvPr/>
        </p:nvSpPr>
        <p:spPr bwMode="auto">
          <a:xfrm>
            <a:off x="1368425" y="3211513"/>
            <a:ext cx="647700" cy="669925"/>
          </a:xfrm>
          <a:prstGeom prst="rect">
            <a:avLst/>
          </a:prstGeom>
          <a:solidFill>
            <a:srgbClr val="008000"/>
          </a:solidFill>
          <a:ln w="9525">
            <a:solidFill>
              <a:schemeClr val="tx1"/>
            </a:solidFill>
            <a:miter lim="800000"/>
            <a:headEnd/>
            <a:tailEnd/>
          </a:ln>
        </p:spPr>
        <p:txBody>
          <a:bodyPr wrap="none" anchor="ctr"/>
          <a:lstStyle/>
          <a:p>
            <a:endParaRPr lang="fr-FR"/>
          </a:p>
        </p:txBody>
      </p:sp>
      <p:sp>
        <p:nvSpPr>
          <p:cNvPr id="7174" name="Rectangle 8"/>
          <p:cNvSpPr>
            <a:spLocks noChangeArrowheads="1"/>
          </p:cNvSpPr>
          <p:nvPr/>
        </p:nvSpPr>
        <p:spPr bwMode="auto">
          <a:xfrm>
            <a:off x="1368425" y="3932238"/>
            <a:ext cx="647700" cy="2592387"/>
          </a:xfrm>
          <a:prstGeom prst="rect">
            <a:avLst/>
          </a:prstGeom>
          <a:solidFill>
            <a:srgbClr val="FFCC00"/>
          </a:solidFill>
          <a:ln w="9525">
            <a:solidFill>
              <a:schemeClr val="tx1"/>
            </a:solidFill>
            <a:miter lim="800000"/>
            <a:headEnd/>
            <a:tailEnd/>
          </a:ln>
        </p:spPr>
        <p:txBody>
          <a:bodyPr wrap="none" anchor="ctr"/>
          <a:lstStyle/>
          <a:p>
            <a:pPr algn="ctr"/>
            <a:endParaRPr lang="fr-FR" sz="1600"/>
          </a:p>
        </p:txBody>
      </p:sp>
      <p:sp>
        <p:nvSpPr>
          <p:cNvPr id="7175" name="Text Box 9"/>
          <p:cNvSpPr txBox="1">
            <a:spLocks noChangeArrowheads="1"/>
          </p:cNvSpPr>
          <p:nvPr/>
        </p:nvSpPr>
        <p:spPr bwMode="auto">
          <a:xfrm>
            <a:off x="468313" y="2844800"/>
            <a:ext cx="893762" cy="369888"/>
          </a:xfrm>
          <a:prstGeom prst="rect">
            <a:avLst/>
          </a:prstGeom>
          <a:noFill/>
          <a:ln w="9525">
            <a:noFill/>
            <a:miter lim="800000"/>
            <a:headEnd/>
            <a:tailEnd/>
          </a:ln>
        </p:spPr>
        <p:txBody>
          <a:bodyPr wrap="none">
            <a:spAutoFit/>
          </a:bodyPr>
          <a:lstStyle/>
          <a:p>
            <a:r>
              <a:rPr lang="en-US" b="1">
                <a:solidFill>
                  <a:srgbClr val="0000FF"/>
                </a:solidFill>
                <a:sym typeface="Symbol" pitchFamily="18" charset="2"/>
              </a:rPr>
              <a:t>0 </a:t>
            </a:r>
            <a:r>
              <a:rPr lang="en-US" b="1">
                <a:solidFill>
                  <a:srgbClr val="0000FF"/>
                </a:solidFill>
              </a:rPr>
              <a:t>5%</a:t>
            </a:r>
          </a:p>
        </p:txBody>
      </p:sp>
      <p:sp>
        <p:nvSpPr>
          <p:cNvPr id="7176" name="Text Box 14"/>
          <p:cNvSpPr txBox="1">
            <a:spLocks noChangeArrowheads="1"/>
          </p:cNvSpPr>
          <p:nvPr/>
        </p:nvSpPr>
        <p:spPr bwMode="auto">
          <a:xfrm>
            <a:off x="323850" y="3354388"/>
            <a:ext cx="1008063" cy="366712"/>
          </a:xfrm>
          <a:prstGeom prst="rect">
            <a:avLst/>
          </a:prstGeom>
          <a:noFill/>
          <a:ln w="9525">
            <a:noFill/>
            <a:miter lim="800000"/>
            <a:headEnd/>
            <a:tailEnd/>
          </a:ln>
        </p:spPr>
        <p:txBody>
          <a:bodyPr>
            <a:spAutoFit/>
          </a:bodyPr>
          <a:lstStyle/>
          <a:p>
            <a:r>
              <a:rPr lang="en-US" b="1">
                <a:solidFill>
                  <a:srgbClr val="0000FF"/>
                </a:solidFill>
                <a:sym typeface="Symbol" pitchFamily="18" charset="2"/>
              </a:rPr>
              <a:t></a:t>
            </a:r>
            <a:r>
              <a:rPr lang="en-US">
                <a:solidFill>
                  <a:srgbClr val="0000FF"/>
                </a:solidFill>
              </a:rPr>
              <a:t> </a:t>
            </a:r>
            <a:r>
              <a:rPr lang="en-US" b="1">
                <a:solidFill>
                  <a:srgbClr val="0000FF"/>
                </a:solidFill>
              </a:rPr>
              <a:t>20%</a:t>
            </a:r>
          </a:p>
        </p:txBody>
      </p:sp>
      <p:sp>
        <p:nvSpPr>
          <p:cNvPr id="7177" name="Text Box 15"/>
          <p:cNvSpPr txBox="1">
            <a:spLocks noChangeArrowheads="1"/>
          </p:cNvSpPr>
          <p:nvPr/>
        </p:nvSpPr>
        <p:spPr bwMode="auto">
          <a:xfrm>
            <a:off x="250825" y="4795838"/>
            <a:ext cx="1152525" cy="369887"/>
          </a:xfrm>
          <a:prstGeom prst="rect">
            <a:avLst/>
          </a:prstGeom>
          <a:noFill/>
          <a:ln w="9525">
            <a:noFill/>
            <a:miter lim="800000"/>
            <a:headEnd/>
            <a:tailEnd/>
          </a:ln>
        </p:spPr>
        <p:txBody>
          <a:bodyPr>
            <a:spAutoFit/>
          </a:bodyPr>
          <a:lstStyle/>
          <a:p>
            <a:r>
              <a:rPr lang="en-US" b="1">
                <a:solidFill>
                  <a:srgbClr val="0000FF"/>
                </a:solidFill>
                <a:sym typeface="Symbol" pitchFamily="18" charset="2"/>
              </a:rPr>
              <a:t></a:t>
            </a:r>
            <a:r>
              <a:rPr lang="en-US" b="1">
                <a:solidFill>
                  <a:srgbClr val="0000FF"/>
                </a:solidFill>
              </a:rPr>
              <a:t>75</a:t>
            </a:r>
            <a:r>
              <a:rPr lang="en-US" b="1">
                <a:solidFill>
                  <a:srgbClr val="0000FF"/>
                </a:solidFill>
                <a:sym typeface="Symbol" pitchFamily="18" charset="2"/>
              </a:rPr>
              <a:t></a:t>
            </a:r>
            <a:r>
              <a:rPr lang="en-US" b="1">
                <a:solidFill>
                  <a:srgbClr val="0000FF"/>
                </a:solidFill>
              </a:rPr>
              <a:t>80%</a:t>
            </a:r>
          </a:p>
        </p:txBody>
      </p:sp>
      <p:sp>
        <p:nvSpPr>
          <p:cNvPr id="7178" name="Text Box 16"/>
          <p:cNvSpPr txBox="1">
            <a:spLocks noChangeArrowheads="1"/>
          </p:cNvSpPr>
          <p:nvPr/>
        </p:nvSpPr>
        <p:spPr bwMode="auto">
          <a:xfrm rot="-5400000">
            <a:off x="1320800" y="5103813"/>
            <a:ext cx="771525" cy="336550"/>
          </a:xfrm>
          <a:prstGeom prst="rect">
            <a:avLst/>
          </a:prstGeom>
          <a:noFill/>
          <a:ln w="9525">
            <a:noFill/>
            <a:miter lim="800000"/>
            <a:headEnd/>
            <a:tailEnd/>
          </a:ln>
        </p:spPr>
        <p:txBody>
          <a:bodyPr wrap="none">
            <a:spAutoFit/>
          </a:bodyPr>
          <a:lstStyle/>
          <a:p>
            <a:r>
              <a:rPr lang="en-US" sz="1600" b="1"/>
              <a:t>Credit</a:t>
            </a:r>
          </a:p>
        </p:txBody>
      </p:sp>
      <p:sp>
        <p:nvSpPr>
          <p:cNvPr id="7179" name="Text Box 17"/>
          <p:cNvSpPr txBox="1">
            <a:spLocks noChangeArrowheads="1"/>
          </p:cNvSpPr>
          <p:nvPr/>
        </p:nvSpPr>
        <p:spPr bwMode="auto">
          <a:xfrm rot="-5400000">
            <a:off x="1241425" y="3300413"/>
            <a:ext cx="806450" cy="336550"/>
          </a:xfrm>
          <a:prstGeom prst="rect">
            <a:avLst/>
          </a:prstGeom>
          <a:noFill/>
          <a:ln w="9525">
            <a:noFill/>
            <a:miter lim="800000"/>
            <a:headEnd/>
            <a:tailEnd/>
          </a:ln>
        </p:spPr>
        <p:txBody>
          <a:bodyPr>
            <a:spAutoFit/>
          </a:bodyPr>
          <a:lstStyle/>
          <a:p>
            <a:r>
              <a:rPr lang="en-US" sz="1600" b="1"/>
              <a:t>Subs.</a:t>
            </a:r>
          </a:p>
        </p:txBody>
      </p:sp>
      <p:sp>
        <p:nvSpPr>
          <p:cNvPr id="7180" name="Text Box 18"/>
          <p:cNvSpPr txBox="1">
            <a:spLocks noChangeArrowheads="1"/>
          </p:cNvSpPr>
          <p:nvPr/>
        </p:nvSpPr>
        <p:spPr bwMode="auto">
          <a:xfrm>
            <a:off x="1366838" y="2874963"/>
            <a:ext cx="679450" cy="336550"/>
          </a:xfrm>
          <a:prstGeom prst="rect">
            <a:avLst/>
          </a:prstGeom>
          <a:noFill/>
          <a:ln w="9525">
            <a:noFill/>
            <a:miter lim="800000"/>
            <a:headEnd/>
            <a:tailEnd/>
          </a:ln>
        </p:spPr>
        <p:txBody>
          <a:bodyPr wrap="none">
            <a:spAutoFit/>
          </a:bodyPr>
          <a:lstStyle/>
          <a:p>
            <a:r>
              <a:rPr lang="en-US" sz="1600" b="1"/>
              <a:t>Cash</a:t>
            </a:r>
          </a:p>
        </p:txBody>
      </p:sp>
      <p:cxnSp>
        <p:nvCxnSpPr>
          <p:cNvPr id="7181" name="AutoShape 22"/>
          <p:cNvCxnSpPr>
            <a:cxnSpLocks noChangeShapeType="1"/>
            <a:stCxn id="7188" idx="1"/>
            <a:endCxn id="7173" idx="3"/>
          </p:cNvCxnSpPr>
          <p:nvPr/>
        </p:nvCxnSpPr>
        <p:spPr bwMode="auto">
          <a:xfrm rot="10800000">
            <a:off x="2016125" y="3546475"/>
            <a:ext cx="1835150" cy="1050925"/>
          </a:xfrm>
          <a:prstGeom prst="straightConnector1">
            <a:avLst/>
          </a:prstGeom>
          <a:noFill/>
          <a:ln w="9525">
            <a:solidFill>
              <a:schemeClr val="tx1"/>
            </a:solidFill>
            <a:round/>
            <a:headEnd/>
            <a:tailEnd type="triangle" w="med" len="med"/>
          </a:ln>
        </p:spPr>
      </p:cxnSp>
      <p:cxnSp>
        <p:nvCxnSpPr>
          <p:cNvPr id="7182" name="AutoShape 23"/>
          <p:cNvCxnSpPr>
            <a:cxnSpLocks noChangeShapeType="1"/>
            <a:stCxn id="7188" idx="1"/>
            <a:endCxn id="7174" idx="3"/>
          </p:cNvCxnSpPr>
          <p:nvPr/>
        </p:nvCxnSpPr>
        <p:spPr bwMode="auto">
          <a:xfrm rot="10800000" flipV="1">
            <a:off x="2016125" y="4597400"/>
            <a:ext cx="1835150" cy="630238"/>
          </a:xfrm>
          <a:prstGeom prst="straightConnector1">
            <a:avLst/>
          </a:prstGeom>
          <a:noFill/>
          <a:ln w="9525">
            <a:solidFill>
              <a:schemeClr val="tx1"/>
            </a:solidFill>
            <a:round/>
            <a:headEnd/>
            <a:tailEnd type="triangle" w="med" len="med"/>
          </a:ln>
        </p:spPr>
      </p:cxnSp>
      <p:sp>
        <p:nvSpPr>
          <p:cNvPr id="7183" name="Rectangle 26"/>
          <p:cNvSpPr>
            <a:spLocks noChangeArrowheads="1"/>
          </p:cNvSpPr>
          <p:nvPr/>
        </p:nvSpPr>
        <p:spPr bwMode="auto">
          <a:xfrm>
            <a:off x="7307263" y="2563813"/>
            <a:ext cx="1512887" cy="935037"/>
          </a:xfrm>
          <a:prstGeom prst="rect">
            <a:avLst/>
          </a:prstGeom>
          <a:solidFill>
            <a:srgbClr val="008000"/>
          </a:solidFill>
          <a:ln w="9525" algn="ctr">
            <a:solidFill>
              <a:schemeClr val="tx1"/>
            </a:solidFill>
            <a:miter lim="800000"/>
            <a:headEnd/>
            <a:tailEnd/>
          </a:ln>
        </p:spPr>
        <p:txBody>
          <a:bodyPr wrap="none" anchor="ctr"/>
          <a:lstStyle/>
          <a:p>
            <a:pPr algn="ctr"/>
            <a:r>
              <a:rPr lang="en-US" b="1"/>
              <a:t>NECF</a:t>
            </a:r>
          </a:p>
          <a:p>
            <a:pPr algn="ctr"/>
            <a:r>
              <a:rPr lang="en-US"/>
              <a:t>Subsidies</a:t>
            </a:r>
          </a:p>
        </p:txBody>
      </p:sp>
      <p:sp>
        <p:nvSpPr>
          <p:cNvPr id="7184" name="Rectangle 27"/>
          <p:cNvSpPr>
            <a:spLocks noChangeArrowheads="1"/>
          </p:cNvSpPr>
          <p:nvPr/>
        </p:nvSpPr>
        <p:spPr bwMode="auto">
          <a:xfrm>
            <a:off x="7307263" y="4219575"/>
            <a:ext cx="1512887" cy="719138"/>
          </a:xfrm>
          <a:prstGeom prst="rect">
            <a:avLst/>
          </a:prstGeom>
          <a:solidFill>
            <a:srgbClr val="FFCC00"/>
          </a:solidFill>
          <a:ln w="9525" algn="ctr">
            <a:solidFill>
              <a:schemeClr val="tx1"/>
            </a:solidFill>
            <a:miter lim="800000"/>
            <a:headEnd/>
            <a:tailEnd/>
          </a:ln>
        </p:spPr>
        <p:txBody>
          <a:bodyPr wrap="none" anchor="ctr"/>
          <a:lstStyle/>
          <a:p>
            <a:pPr algn="ctr"/>
            <a:r>
              <a:rPr lang="en-US" sz="1600" b="1"/>
              <a:t>Banks</a:t>
            </a:r>
          </a:p>
          <a:p>
            <a:pPr algn="ctr"/>
            <a:r>
              <a:rPr lang="en-US" sz="1600"/>
              <a:t>Credit Line</a:t>
            </a:r>
          </a:p>
        </p:txBody>
      </p:sp>
      <p:sp>
        <p:nvSpPr>
          <p:cNvPr id="7185" name="AutoShape 30"/>
          <p:cNvSpPr>
            <a:spLocks/>
          </p:cNvSpPr>
          <p:nvPr/>
        </p:nvSpPr>
        <p:spPr bwMode="auto">
          <a:xfrm>
            <a:off x="7019925" y="2490788"/>
            <a:ext cx="360363" cy="4033837"/>
          </a:xfrm>
          <a:prstGeom prst="leftBrace">
            <a:avLst>
              <a:gd name="adj1" fmla="val 93282"/>
              <a:gd name="adj2" fmla="val 50000"/>
            </a:avLst>
          </a:prstGeom>
          <a:noFill/>
          <a:ln w="28575">
            <a:solidFill>
              <a:schemeClr val="tx1"/>
            </a:solidFill>
            <a:prstDash val="sysDot"/>
            <a:round/>
            <a:headEnd/>
            <a:tailEnd/>
          </a:ln>
        </p:spPr>
        <p:txBody>
          <a:bodyPr wrap="none" anchor="ctr"/>
          <a:lstStyle/>
          <a:p>
            <a:endParaRPr lang="fr-FR"/>
          </a:p>
        </p:txBody>
      </p:sp>
      <p:sp>
        <p:nvSpPr>
          <p:cNvPr id="7186" name="AutoShape 31"/>
          <p:cNvSpPr>
            <a:spLocks noChangeArrowheads="1"/>
          </p:cNvSpPr>
          <p:nvPr/>
        </p:nvSpPr>
        <p:spPr bwMode="auto">
          <a:xfrm flipH="1" flipV="1">
            <a:off x="5651500" y="4335463"/>
            <a:ext cx="1296988" cy="3603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0000"/>
          </a:solidFill>
          <a:ln w="9525">
            <a:solidFill>
              <a:schemeClr val="tx1"/>
            </a:solidFill>
            <a:miter lim="800000"/>
            <a:headEnd/>
            <a:tailEnd/>
          </a:ln>
        </p:spPr>
        <p:txBody>
          <a:bodyPr rot="10800000" wrap="none" anchor="ctr"/>
          <a:lstStyle/>
          <a:p>
            <a:endParaRPr lang="fr-FR"/>
          </a:p>
        </p:txBody>
      </p:sp>
      <p:sp>
        <p:nvSpPr>
          <p:cNvPr id="7187" name="Text Box 33"/>
          <p:cNvSpPr txBox="1">
            <a:spLocks noChangeArrowheads="1"/>
          </p:cNvSpPr>
          <p:nvPr/>
        </p:nvSpPr>
        <p:spPr bwMode="auto">
          <a:xfrm>
            <a:off x="6804025" y="1514475"/>
            <a:ext cx="1800225" cy="915988"/>
          </a:xfrm>
          <a:prstGeom prst="rect">
            <a:avLst/>
          </a:prstGeom>
          <a:noFill/>
          <a:ln w="9525">
            <a:noFill/>
            <a:miter lim="800000"/>
            <a:headEnd/>
            <a:tailEnd/>
          </a:ln>
        </p:spPr>
        <p:txBody>
          <a:bodyPr>
            <a:spAutoFit/>
          </a:bodyPr>
          <a:lstStyle/>
          <a:p>
            <a:pPr algn="ctr"/>
            <a:endParaRPr lang="en-US" b="1">
              <a:solidFill>
                <a:srgbClr val="A50021"/>
              </a:solidFill>
            </a:endParaRPr>
          </a:p>
          <a:p>
            <a:pPr algn="ctr"/>
            <a:r>
              <a:rPr lang="en-US" b="1">
                <a:solidFill>
                  <a:srgbClr val="A50021"/>
                </a:solidFill>
              </a:rPr>
              <a:t>Financial sources</a:t>
            </a:r>
          </a:p>
        </p:txBody>
      </p:sp>
      <p:sp>
        <p:nvSpPr>
          <p:cNvPr id="7188" name="Text Box 34"/>
          <p:cNvSpPr txBox="1">
            <a:spLocks noChangeArrowheads="1"/>
          </p:cNvSpPr>
          <p:nvPr/>
        </p:nvSpPr>
        <p:spPr bwMode="auto">
          <a:xfrm>
            <a:off x="3851275" y="3859213"/>
            <a:ext cx="1381125" cy="1477962"/>
          </a:xfrm>
          <a:prstGeom prst="rect">
            <a:avLst/>
          </a:prstGeom>
          <a:solidFill>
            <a:srgbClr val="C0C0C0"/>
          </a:solidFill>
          <a:ln w="9525">
            <a:solidFill>
              <a:schemeClr val="tx1"/>
            </a:solidFill>
            <a:miter lim="800000"/>
            <a:headEnd/>
            <a:tailEnd/>
          </a:ln>
        </p:spPr>
        <p:txBody>
          <a:bodyPr wrap="none">
            <a:spAutoFit/>
          </a:bodyPr>
          <a:lstStyle/>
          <a:p>
            <a:pPr>
              <a:buFontTx/>
              <a:buChar char="•"/>
            </a:pPr>
            <a:r>
              <a:rPr lang="en-US" b="1"/>
              <a:t> Banks</a:t>
            </a:r>
          </a:p>
          <a:p>
            <a:pPr>
              <a:buFontTx/>
              <a:buChar char="•"/>
            </a:pPr>
            <a:r>
              <a:rPr lang="en-US" b="1"/>
              <a:t> ANME</a:t>
            </a:r>
          </a:p>
          <a:p>
            <a:pPr>
              <a:buFontTx/>
              <a:buChar char="•"/>
            </a:pPr>
            <a:r>
              <a:rPr lang="en-US" b="1"/>
              <a:t>STEG</a:t>
            </a:r>
          </a:p>
          <a:p>
            <a:pPr>
              <a:buFontTx/>
              <a:buChar char="•"/>
            </a:pPr>
            <a:r>
              <a:rPr lang="en-US" b="1"/>
              <a:t> Suppliers</a:t>
            </a:r>
          </a:p>
          <a:p>
            <a:pPr>
              <a:buFontTx/>
              <a:buChar char="•"/>
            </a:pPr>
            <a:r>
              <a:rPr lang="en-US" b="1"/>
              <a:t> Installers</a:t>
            </a:r>
          </a:p>
        </p:txBody>
      </p:sp>
      <p:sp>
        <p:nvSpPr>
          <p:cNvPr id="7189" name="Rectangle 35"/>
          <p:cNvSpPr>
            <a:spLocks noChangeArrowheads="1"/>
          </p:cNvSpPr>
          <p:nvPr/>
        </p:nvSpPr>
        <p:spPr bwMode="auto">
          <a:xfrm>
            <a:off x="3492500" y="1512888"/>
            <a:ext cx="2190750" cy="915987"/>
          </a:xfrm>
          <a:prstGeom prst="rect">
            <a:avLst/>
          </a:prstGeom>
          <a:noFill/>
          <a:ln w="9525" algn="ctr">
            <a:noFill/>
            <a:miter lim="800000"/>
            <a:headEnd/>
            <a:tailEnd/>
          </a:ln>
        </p:spPr>
        <p:txBody>
          <a:bodyPr wrap="none">
            <a:spAutoFit/>
          </a:bodyPr>
          <a:lstStyle/>
          <a:p>
            <a:pPr algn="ctr"/>
            <a:r>
              <a:rPr lang="en-US" b="1">
                <a:solidFill>
                  <a:srgbClr val="A50021"/>
                </a:solidFill>
              </a:rPr>
              <a:t>Loan and subsidy </a:t>
            </a:r>
          </a:p>
          <a:p>
            <a:pPr algn="ctr"/>
            <a:r>
              <a:rPr lang="en-US" b="1">
                <a:solidFill>
                  <a:srgbClr val="A50021"/>
                </a:solidFill>
              </a:rPr>
              <a:t>distribution </a:t>
            </a:r>
          </a:p>
          <a:p>
            <a:pPr algn="ctr"/>
            <a:r>
              <a:rPr lang="en-US" b="1">
                <a:solidFill>
                  <a:srgbClr val="A50021"/>
                </a:solidFill>
              </a:rPr>
              <a:t>mechanism</a:t>
            </a:r>
          </a:p>
        </p:txBody>
      </p:sp>
      <p:sp>
        <p:nvSpPr>
          <p:cNvPr id="7190" name="Rectangle 36"/>
          <p:cNvSpPr>
            <a:spLocks noChangeArrowheads="1"/>
          </p:cNvSpPr>
          <p:nvPr/>
        </p:nvSpPr>
        <p:spPr bwMode="auto">
          <a:xfrm>
            <a:off x="611188" y="1512888"/>
            <a:ext cx="1955800" cy="915987"/>
          </a:xfrm>
          <a:prstGeom prst="rect">
            <a:avLst/>
          </a:prstGeom>
          <a:noFill/>
          <a:ln w="9525" algn="ctr">
            <a:noFill/>
            <a:miter lim="800000"/>
            <a:headEnd/>
            <a:tailEnd/>
          </a:ln>
        </p:spPr>
        <p:txBody>
          <a:bodyPr>
            <a:spAutoFit/>
          </a:bodyPr>
          <a:lstStyle/>
          <a:p>
            <a:pPr algn="ctr"/>
            <a:r>
              <a:rPr lang="en-US" b="1">
                <a:solidFill>
                  <a:srgbClr val="A50021"/>
                </a:solidFill>
              </a:rPr>
              <a:t>End-user financial scheme</a:t>
            </a:r>
          </a:p>
        </p:txBody>
      </p:sp>
      <p:sp>
        <p:nvSpPr>
          <p:cNvPr id="26" name="Rectangle 27"/>
          <p:cNvSpPr>
            <a:spLocks noChangeArrowheads="1"/>
          </p:cNvSpPr>
          <p:nvPr/>
        </p:nvSpPr>
        <p:spPr bwMode="auto">
          <a:xfrm>
            <a:off x="7307263" y="5761038"/>
            <a:ext cx="1512887" cy="719137"/>
          </a:xfrm>
          <a:prstGeom prst="rect">
            <a:avLst/>
          </a:prstGeom>
          <a:solidFill>
            <a:schemeClr val="accent5">
              <a:lumMod val="75000"/>
            </a:schemeClr>
          </a:solidFill>
          <a:ln w="9525" algn="ctr">
            <a:solidFill>
              <a:schemeClr val="tx1"/>
            </a:solidFill>
            <a:miter lim="800000"/>
            <a:headEnd/>
            <a:tailEnd/>
          </a:ln>
        </p:spPr>
        <p:txBody>
          <a:bodyPr wrap="none" anchor="ctr"/>
          <a:lstStyle/>
          <a:p>
            <a:pPr algn="ctr">
              <a:lnSpc>
                <a:spcPct val="80000"/>
              </a:lnSpc>
              <a:defRPr/>
            </a:pPr>
            <a:r>
              <a:rPr lang="en-US" sz="1600" b="1" dirty="0">
                <a:latin typeface="Verdana" pitchFamily="34" charset="0"/>
                <a:cs typeface="Times New Roman" pitchFamily="18" charset="0"/>
              </a:rPr>
              <a:t>Customers</a:t>
            </a:r>
          </a:p>
          <a:p>
            <a:pPr algn="ctr">
              <a:defRPr/>
            </a:pPr>
            <a:r>
              <a:rPr lang="en-US" sz="1600" dirty="0">
                <a:latin typeface="Arial" charset="0"/>
                <a:cs typeface="Arial" charset="0"/>
              </a:rPr>
              <a:t>Cash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4" name="ZoneTexte 4"/>
          <p:cNvSpPr txBox="1">
            <a:spLocks noChangeArrowheads="1"/>
          </p:cNvSpPr>
          <p:nvPr/>
        </p:nvSpPr>
        <p:spPr bwMode="auto">
          <a:xfrm>
            <a:off x="179388" y="5876925"/>
            <a:ext cx="8785225" cy="646113"/>
          </a:xfrm>
          <a:prstGeom prst="rect">
            <a:avLst/>
          </a:prstGeom>
          <a:noFill/>
          <a:ln w="9525">
            <a:noFill/>
            <a:miter lim="800000"/>
            <a:headEnd/>
            <a:tailEnd/>
          </a:ln>
        </p:spPr>
        <p:txBody>
          <a:bodyPr>
            <a:spAutoFit/>
          </a:bodyPr>
          <a:lstStyle/>
          <a:p>
            <a:r>
              <a:rPr lang="fr-FR"/>
              <a:t>Un mécanisme multi-acteurs qui combine subvention directes , avantages fiscaux et accès au crédit bancaire.</a:t>
            </a:r>
          </a:p>
        </p:txBody>
      </p:sp>
      <p:pic>
        <p:nvPicPr>
          <p:cNvPr id="8195" name="Picture 5"/>
          <p:cNvPicPr>
            <a:picLocks noChangeAspect="1" noChangeArrowheads="1"/>
          </p:cNvPicPr>
          <p:nvPr/>
        </p:nvPicPr>
        <p:blipFill>
          <a:blip r:embed="rId2" cstate="print"/>
          <a:srcRect/>
          <a:stretch>
            <a:fillRect/>
          </a:stretch>
        </p:blipFill>
        <p:spPr bwMode="auto">
          <a:xfrm>
            <a:off x="1403350" y="1557338"/>
            <a:ext cx="6062663" cy="4248150"/>
          </a:xfrm>
          <a:prstGeom prst="rect">
            <a:avLst/>
          </a:prstGeom>
          <a:noFill/>
          <a:ln w="9525">
            <a:noFill/>
            <a:miter lim="800000"/>
            <a:headEnd/>
            <a:tailEnd/>
          </a:ln>
        </p:spPr>
      </p:pic>
      <p:sp>
        <p:nvSpPr>
          <p:cNvPr id="6" name="Text Box 2"/>
          <p:cNvSpPr txBox="1">
            <a:spLocks noChangeArrowheads="1"/>
          </p:cNvSpPr>
          <p:nvPr/>
        </p:nvSpPr>
        <p:spPr bwMode="auto">
          <a:xfrm>
            <a:off x="1042988" y="476250"/>
            <a:ext cx="7848600" cy="792163"/>
          </a:xfrm>
          <a:prstGeom prst="rect">
            <a:avLst/>
          </a:prstGeom>
          <a:noFill/>
          <a:ln w="9525" algn="ctr">
            <a:noFill/>
            <a:miter lim="800000"/>
            <a:headEnd/>
            <a:tailEnd/>
          </a:ln>
        </p:spPr>
        <p:txBody>
          <a:bodyPr anchor="b"/>
          <a:lstStyle/>
          <a:p>
            <a:pPr marL="457200" indent="-457200">
              <a:lnSpc>
                <a:spcPct val="150000"/>
              </a:lnSpc>
              <a:spcBef>
                <a:spcPct val="30000"/>
              </a:spcBef>
              <a:buSzPct val="100000"/>
              <a:defRPr/>
            </a:pPr>
            <a:r>
              <a:rPr lang="fr-FR" sz="2400" b="1" dirty="0">
                <a:solidFill>
                  <a:srgbClr val="C00000"/>
                </a:solidFill>
              </a:rPr>
              <a:t>Compendium de bonnes pratiques dans le région</a:t>
            </a:r>
          </a:p>
          <a:p>
            <a:pPr>
              <a:lnSpc>
                <a:spcPct val="80000"/>
              </a:lnSpc>
              <a:defRPr/>
            </a:pPr>
            <a:r>
              <a:rPr lang="fr-FR" sz="2400" b="1" dirty="0">
                <a:solidFill>
                  <a:srgbClr val="000099"/>
                </a:solidFill>
                <a:latin typeface="Verdana" pitchFamily="34" charset="0"/>
              </a:rPr>
              <a:t>Le PROSOL Résidentiel</a:t>
            </a:r>
          </a:p>
        </p:txBody>
      </p:sp>
      <p:pic>
        <p:nvPicPr>
          <p:cNvPr id="8197" name="rg_hi" descr="http://t1.gstatic.com/images?q=tbn:ANd9GcQBA7v-jKsYy-RwBWRttyeggR1HkByfm_NcKb8wAPOe4TnCRarJbA"/>
          <p:cNvPicPr>
            <a:picLocks noChangeAspect="1" noChangeArrowheads="1"/>
          </p:cNvPicPr>
          <p:nvPr/>
        </p:nvPicPr>
        <p:blipFill>
          <a:blip r:embed="rId3" r:link="rId4" cstate="print"/>
          <a:srcRect/>
          <a:stretch>
            <a:fillRect/>
          </a:stretch>
        </p:blipFill>
        <p:spPr bwMode="auto">
          <a:xfrm>
            <a:off x="8388350" y="836613"/>
            <a:ext cx="569913" cy="4222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42" name="ZoneTexte 4"/>
          <p:cNvSpPr txBox="1">
            <a:spLocks noChangeArrowheads="1"/>
          </p:cNvSpPr>
          <p:nvPr/>
        </p:nvSpPr>
        <p:spPr bwMode="auto">
          <a:xfrm>
            <a:off x="0" y="5229225"/>
            <a:ext cx="9144000" cy="1354138"/>
          </a:xfrm>
          <a:prstGeom prst="rect">
            <a:avLst/>
          </a:prstGeom>
          <a:noFill/>
          <a:ln w="9525">
            <a:noFill/>
            <a:miter lim="800000"/>
            <a:headEnd/>
            <a:tailEnd/>
          </a:ln>
        </p:spPr>
        <p:txBody>
          <a:bodyPr>
            <a:spAutoFit/>
          </a:bodyPr>
          <a:lstStyle/>
          <a:p>
            <a:pPr algn="just">
              <a:spcBef>
                <a:spcPts val="600"/>
              </a:spcBef>
              <a:spcAft>
                <a:spcPts val="600"/>
              </a:spcAft>
              <a:buFont typeface="Wingdings" pitchFamily="2" charset="2"/>
              <a:buChar char="v"/>
            </a:pPr>
            <a:r>
              <a:rPr lang="fr-FR" b="1"/>
              <a:t>L’effet de levier de PROSOL est de 5,7 fois (subvention évitée de 213 MDT)</a:t>
            </a:r>
          </a:p>
          <a:p>
            <a:pPr algn="just">
              <a:spcBef>
                <a:spcPts val="600"/>
              </a:spcBef>
              <a:spcAft>
                <a:spcPts val="600"/>
              </a:spcAft>
              <a:buFont typeface="Wingdings" pitchFamily="2" charset="2"/>
              <a:buChar char="v"/>
            </a:pPr>
            <a:r>
              <a:rPr lang="fr-FR" b="1"/>
              <a:t>Le temps de retour moyen de la subvention FNME varie entre 3,4 et 1,8 ans selon les années. Il est en moyenne de 2,3 ans, un excellent « investissement » pour l’Etat.</a:t>
            </a:r>
            <a:endParaRPr lang="fr-FR"/>
          </a:p>
        </p:txBody>
      </p:sp>
      <p:pic>
        <p:nvPicPr>
          <p:cNvPr id="10243" name="Picture 2"/>
          <p:cNvPicPr>
            <a:picLocks noChangeAspect="1" noChangeArrowheads="1"/>
          </p:cNvPicPr>
          <p:nvPr/>
        </p:nvPicPr>
        <p:blipFill>
          <a:blip r:embed="rId2" cstate="print"/>
          <a:srcRect/>
          <a:stretch>
            <a:fillRect/>
          </a:stretch>
        </p:blipFill>
        <p:spPr bwMode="auto">
          <a:xfrm>
            <a:off x="34925" y="1773238"/>
            <a:ext cx="9109075" cy="1943100"/>
          </a:xfrm>
          <a:prstGeom prst="rect">
            <a:avLst/>
          </a:prstGeom>
          <a:noFill/>
          <a:ln w="9525">
            <a:noFill/>
            <a:miter lim="800000"/>
            <a:headEnd/>
            <a:tailEnd/>
          </a:ln>
        </p:spPr>
      </p:pic>
      <p:pic>
        <p:nvPicPr>
          <p:cNvPr id="10244" name="Picture 3"/>
          <p:cNvPicPr>
            <a:picLocks noChangeAspect="1" noChangeArrowheads="1"/>
          </p:cNvPicPr>
          <p:nvPr/>
        </p:nvPicPr>
        <p:blipFill>
          <a:blip r:embed="rId3" cstate="print"/>
          <a:srcRect/>
          <a:stretch>
            <a:fillRect/>
          </a:stretch>
        </p:blipFill>
        <p:spPr bwMode="auto">
          <a:xfrm>
            <a:off x="-36513" y="3933825"/>
            <a:ext cx="9180513" cy="1008063"/>
          </a:xfrm>
          <a:prstGeom prst="rect">
            <a:avLst/>
          </a:prstGeom>
          <a:noFill/>
          <a:ln w="9525">
            <a:noFill/>
            <a:miter lim="800000"/>
            <a:headEnd/>
            <a:tailEnd/>
          </a:ln>
        </p:spPr>
      </p:pic>
      <p:sp>
        <p:nvSpPr>
          <p:cNvPr id="7" name="Text Box 2"/>
          <p:cNvSpPr txBox="1">
            <a:spLocks noChangeArrowheads="1"/>
          </p:cNvSpPr>
          <p:nvPr/>
        </p:nvSpPr>
        <p:spPr bwMode="auto">
          <a:xfrm>
            <a:off x="1042988" y="476250"/>
            <a:ext cx="7848600" cy="792163"/>
          </a:xfrm>
          <a:prstGeom prst="rect">
            <a:avLst/>
          </a:prstGeom>
          <a:noFill/>
          <a:ln w="9525" algn="ctr">
            <a:noFill/>
            <a:miter lim="800000"/>
            <a:headEnd/>
            <a:tailEnd/>
          </a:ln>
        </p:spPr>
        <p:txBody>
          <a:bodyPr anchor="b"/>
          <a:lstStyle/>
          <a:p>
            <a:pPr marL="457200" indent="-457200">
              <a:lnSpc>
                <a:spcPct val="150000"/>
              </a:lnSpc>
              <a:spcBef>
                <a:spcPct val="30000"/>
              </a:spcBef>
              <a:buSzPct val="100000"/>
              <a:defRPr/>
            </a:pPr>
            <a:r>
              <a:rPr lang="fr-FR" sz="2400" b="1" dirty="0">
                <a:solidFill>
                  <a:srgbClr val="C00000"/>
                </a:solidFill>
              </a:rPr>
              <a:t>Compendium de bonnes pratiques dans le région</a:t>
            </a:r>
          </a:p>
          <a:p>
            <a:pPr>
              <a:lnSpc>
                <a:spcPct val="80000"/>
              </a:lnSpc>
              <a:defRPr/>
            </a:pPr>
            <a:r>
              <a:rPr lang="fr-FR" sz="2400" b="1" dirty="0">
                <a:solidFill>
                  <a:srgbClr val="000099"/>
                </a:solidFill>
                <a:latin typeface="Verdana" pitchFamily="34" charset="0"/>
              </a:rPr>
              <a:t>Le PROSOL Résidentiel</a:t>
            </a:r>
          </a:p>
        </p:txBody>
      </p:sp>
      <p:pic>
        <p:nvPicPr>
          <p:cNvPr id="10246" name="rg_hi" descr="http://t1.gstatic.com/images?q=tbn:ANd9GcQBA7v-jKsYy-RwBWRttyeggR1HkByfm_NcKb8wAPOe4TnCRarJbA"/>
          <p:cNvPicPr>
            <a:picLocks noChangeAspect="1" noChangeArrowheads="1"/>
          </p:cNvPicPr>
          <p:nvPr/>
        </p:nvPicPr>
        <p:blipFill>
          <a:blip r:embed="rId4" r:link="rId5" cstate="print"/>
          <a:srcRect/>
          <a:stretch>
            <a:fillRect/>
          </a:stretch>
        </p:blipFill>
        <p:spPr bwMode="auto">
          <a:xfrm>
            <a:off x="8388350" y="836613"/>
            <a:ext cx="569913" cy="4222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p:txBody>
          <a:bodyPr/>
          <a:lstStyle/>
          <a:p>
            <a:pPr marL="0" indent="0" algn="r" rtl="1" eaLnBrk="1" hangingPunct="1">
              <a:buFontTx/>
              <a:buNone/>
            </a:pPr>
            <a:r>
              <a:rPr lang="ar-TN" sz="3200" smtClean="0"/>
              <a:t>	</a:t>
            </a:r>
          </a:p>
        </p:txBody>
      </p:sp>
      <p:sp>
        <p:nvSpPr>
          <p:cNvPr id="11267" name="ZoneTexte 5"/>
          <p:cNvSpPr txBox="1">
            <a:spLocks noChangeArrowheads="1"/>
          </p:cNvSpPr>
          <p:nvPr/>
        </p:nvSpPr>
        <p:spPr bwMode="auto">
          <a:xfrm>
            <a:off x="107950" y="1793875"/>
            <a:ext cx="8891588" cy="4708525"/>
          </a:xfrm>
          <a:prstGeom prst="rect">
            <a:avLst/>
          </a:prstGeom>
          <a:noFill/>
          <a:ln w="9525">
            <a:noFill/>
            <a:miter lim="800000"/>
            <a:headEnd/>
            <a:tailEnd/>
          </a:ln>
        </p:spPr>
        <p:txBody>
          <a:bodyPr>
            <a:spAutoFit/>
          </a:bodyPr>
          <a:lstStyle/>
          <a:p>
            <a:pPr eaLnBrk="0">
              <a:spcBef>
                <a:spcPts val="600"/>
              </a:spcBef>
              <a:spcAft>
                <a:spcPts val="600"/>
              </a:spcAft>
              <a:buFont typeface="Wingdings" pitchFamily="2" charset="2"/>
              <a:buChar char="v"/>
            </a:pPr>
            <a:r>
              <a:rPr lang="fr-FR" sz="2000"/>
              <a:t>Environ </a:t>
            </a:r>
            <a:r>
              <a:rPr lang="fr-FR" sz="2000" b="1">
                <a:solidFill>
                  <a:srgbClr val="C00000"/>
                </a:solidFill>
              </a:rPr>
              <a:t>500 000 m² </a:t>
            </a:r>
            <a:r>
              <a:rPr lang="fr-FR" sz="2000"/>
              <a:t>de capteur installés dans le cadre du programme sur la période 2005-2011.</a:t>
            </a:r>
          </a:p>
          <a:p>
            <a:pPr eaLnBrk="0">
              <a:spcBef>
                <a:spcPts val="600"/>
              </a:spcBef>
              <a:spcAft>
                <a:spcPts val="600"/>
              </a:spcAft>
              <a:buFont typeface="Wingdings" pitchFamily="2" charset="2"/>
              <a:buChar char="v"/>
            </a:pPr>
            <a:r>
              <a:rPr lang="fr-FR" sz="2000"/>
              <a:t>Economie d’énergie d’environ </a:t>
            </a:r>
            <a:r>
              <a:rPr lang="fr-FR" sz="2000" b="1">
                <a:solidFill>
                  <a:srgbClr val="C00000"/>
                </a:solidFill>
              </a:rPr>
              <a:t>80 ktep </a:t>
            </a:r>
            <a:r>
              <a:rPr lang="fr-FR" sz="2000"/>
              <a:t>sur la période 2000-2011 et environ </a:t>
            </a:r>
            <a:r>
              <a:rPr lang="fr-FR" sz="2000" b="1">
                <a:solidFill>
                  <a:srgbClr val="C00000"/>
                </a:solidFill>
              </a:rPr>
              <a:t>360 ktep </a:t>
            </a:r>
            <a:r>
              <a:rPr lang="fr-FR" sz="2000"/>
              <a:t>sur la durée de vie des CES. </a:t>
            </a:r>
          </a:p>
          <a:p>
            <a:pPr eaLnBrk="0">
              <a:spcBef>
                <a:spcPts val="600"/>
              </a:spcBef>
              <a:spcAft>
                <a:spcPts val="600"/>
              </a:spcAft>
              <a:buFont typeface="Wingdings" pitchFamily="2" charset="2"/>
              <a:buChar char="v"/>
            </a:pPr>
            <a:r>
              <a:rPr lang="fr-FR" sz="2000"/>
              <a:t>Montant des investissements : </a:t>
            </a:r>
            <a:r>
              <a:rPr lang="fr-FR" sz="2000" b="1">
                <a:solidFill>
                  <a:srgbClr val="C00000"/>
                </a:solidFill>
              </a:rPr>
              <a:t>211 MDT </a:t>
            </a:r>
            <a:r>
              <a:rPr lang="fr-FR" sz="2000"/>
              <a:t>dont une participation de l’Etat d’environ </a:t>
            </a:r>
            <a:r>
              <a:rPr lang="fr-FR" sz="2000" b="1">
                <a:solidFill>
                  <a:srgbClr val="C00000"/>
                </a:solidFill>
              </a:rPr>
              <a:t>38 MDT</a:t>
            </a:r>
            <a:r>
              <a:rPr lang="fr-FR" sz="2000"/>
              <a:t>, soit un effet de levier d’investissement d’environ 6. </a:t>
            </a:r>
          </a:p>
          <a:p>
            <a:pPr eaLnBrk="0">
              <a:spcBef>
                <a:spcPts val="600"/>
              </a:spcBef>
              <a:spcAft>
                <a:spcPts val="600"/>
              </a:spcAft>
              <a:buFont typeface="Wingdings" pitchFamily="2" charset="2"/>
              <a:buChar char="v"/>
            </a:pPr>
            <a:r>
              <a:rPr lang="fr-FR" sz="2000"/>
              <a:t>Emplois directs créés sur la période 2005-2011 : environ </a:t>
            </a:r>
            <a:r>
              <a:rPr lang="fr-FR" sz="2000" b="1">
                <a:solidFill>
                  <a:srgbClr val="C00000"/>
                </a:solidFill>
              </a:rPr>
              <a:t>1500 emplois</a:t>
            </a:r>
          </a:p>
          <a:p>
            <a:pPr eaLnBrk="0">
              <a:spcBef>
                <a:spcPts val="600"/>
              </a:spcBef>
              <a:spcAft>
                <a:spcPts val="600"/>
              </a:spcAft>
              <a:buFont typeface="Wingdings" pitchFamily="2" charset="2"/>
              <a:buChar char="v"/>
            </a:pPr>
            <a:r>
              <a:rPr lang="fr-FR" sz="2000"/>
              <a:t>Plus de </a:t>
            </a:r>
            <a:r>
              <a:rPr lang="fr-FR" sz="2000" b="1">
                <a:solidFill>
                  <a:srgbClr val="C00000"/>
                </a:solidFill>
              </a:rPr>
              <a:t>40 fournisseurs </a:t>
            </a:r>
            <a:r>
              <a:rPr lang="fr-FR" sz="2000"/>
              <a:t>en 2012, contre 6 fournisseurs en 2004.</a:t>
            </a:r>
          </a:p>
          <a:p>
            <a:pPr eaLnBrk="0">
              <a:spcBef>
                <a:spcPts val="600"/>
              </a:spcBef>
              <a:spcAft>
                <a:spcPts val="600"/>
              </a:spcAft>
              <a:buFont typeface="Wingdings" pitchFamily="2" charset="2"/>
              <a:buChar char="v"/>
            </a:pPr>
            <a:r>
              <a:rPr lang="fr-FR" sz="2000"/>
              <a:t>6 fabricants en 2012 (contre 1 en 2005) qui couvre </a:t>
            </a:r>
            <a:r>
              <a:rPr lang="fr-FR" sz="2000" b="1">
                <a:solidFill>
                  <a:srgbClr val="C00000"/>
                </a:solidFill>
              </a:rPr>
              <a:t>80%</a:t>
            </a:r>
            <a:r>
              <a:rPr lang="fr-FR" sz="2000"/>
              <a:t> du marché et qui exporte vers le Maroc, l’Egypte, l’Afrique du Sud, France, etc.</a:t>
            </a:r>
          </a:p>
          <a:p>
            <a:pPr eaLnBrk="0">
              <a:spcBef>
                <a:spcPts val="600"/>
              </a:spcBef>
              <a:spcAft>
                <a:spcPts val="600"/>
              </a:spcAft>
              <a:buFont typeface="Wingdings" pitchFamily="2" charset="2"/>
              <a:buChar char="v"/>
            </a:pPr>
            <a:r>
              <a:rPr lang="fr-FR" sz="2000"/>
              <a:t>Plus de </a:t>
            </a:r>
            <a:r>
              <a:rPr lang="fr-FR" sz="2000" b="1">
                <a:solidFill>
                  <a:srgbClr val="C00000"/>
                </a:solidFill>
              </a:rPr>
              <a:t>120 modèles </a:t>
            </a:r>
            <a:r>
              <a:rPr lang="fr-FR" sz="2000"/>
              <a:t>de CES commercialisés sur le marché en 2012 contre une vingtaine 20 de modèles en 2004. </a:t>
            </a:r>
          </a:p>
        </p:txBody>
      </p:sp>
      <p:sp>
        <p:nvSpPr>
          <p:cNvPr id="6" name="Text Box 2"/>
          <p:cNvSpPr txBox="1">
            <a:spLocks noChangeArrowheads="1"/>
          </p:cNvSpPr>
          <p:nvPr/>
        </p:nvSpPr>
        <p:spPr bwMode="auto">
          <a:xfrm>
            <a:off x="1042988" y="476250"/>
            <a:ext cx="7705725" cy="792163"/>
          </a:xfrm>
          <a:prstGeom prst="rect">
            <a:avLst/>
          </a:prstGeom>
          <a:noFill/>
          <a:ln w="9525" algn="ctr">
            <a:noFill/>
            <a:miter lim="800000"/>
            <a:headEnd/>
            <a:tailEnd/>
          </a:ln>
        </p:spPr>
        <p:txBody>
          <a:bodyPr anchor="b"/>
          <a:lstStyle/>
          <a:p>
            <a:pPr marL="457200" indent="-457200">
              <a:lnSpc>
                <a:spcPct val="150000"/>
              </a:lnSpc>
              <a:spcBef>
                <a:spcPct val="30000"/>
              </a:spcBef>
              <a:buSzPct val="100000"/>
              <a:defRPr/>
            </a:pPr>
            <a:r>
              <a:rPr lang="fr-FR" sz="2400" b="1" dirty="0">
                <a:solidFill>
                  <a:srgbClr val="C00000"/>
                </a:solidFill>
              </a:rPr>
              <a:t>Compendium de bonnes pratiques dans le région</a:t>
            </a:r>
          </a:p>
          <a:p>
            <a:pPr>
              <a:lnSpc>
                <a:spcPct val="80000"/>
              </a:lnSpc>
              <a:defRPr/>
            </a:pPr>
            <a:r>
              <a:rPr lang="fr-FR" sz="2400" b="1" dirty="0">
                <a:solidFill>
                  <a:srgbClr val="000099"/>
                </a:solidFill>
                <a:latin typeface="Verdana" pitchFamily="34" charset="0"/>
              </a:rPr>
              <a:t>Le PROSOL Résidentiel		</a:t>
            </a:r>
          </a:p>
        </p:txBody>
      </p:sp>
      <p:pic>
        <p:nvPicPr>
          <p:cNvPr id="11269" name="rg_hi" descr="http://t1.gstatic.com/images?q=tbn:ANd9GcQBA7v-jKsYy-RwBWRttyeggR1HkByfm_NcKb8wAPOe4TnCRarJbA"/>
          <p:cNvPicPr>
            <a:picLocks noChangeAspect="1" noChangeArrowheads="1"/>
          </p:cNvPicPr>
          <p:nvPr/>
        </p:nvPicPr>
        <p:blipFill>
          <a:blip r:embed="rId3" r:link="rId4" cstate="print"/>
          <a:srcRect/>
          <a:stretch>
            <a:fillRect/>
          </a:stretch>
        </p:blipFill>
        <p:spPr bwMode="auto">
          <a:xfrm>
            <a:off x="8388350" y="836613"/>
            <a:ext cx="569913" cy="4222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47446" y="228600"/>
            <a:ext cx="7385538" cy="762000"/>
          </a:xfrm>
        </p:spPr>
        <p:txBody>
          <a:bodyPr/>
          <a:lstStyle/>
          <a:p>
            <a:pPr algn="r"/>
            <a:r>
              <a:rPr lang="fr-FR" sz="2000" smtClean="0">
                <a:solidFill>
                  <a:schemeClr val="bg1"/>
                </a:solidFill>
                <a:latin typeface="Arial" pitchFamily="34" charset="0"/>
                <a:cs typeface="Arial" pitchFamily="34" charset="0"/>
              </a:rPr>
              <a:t>Intérêts et motivations de la banque à travers l’adhésion </a:t>
            </a:r>
            <a:br>
              <a:rPr lang="fr-FR" sz="2000" smtClean="0">
                <a:solidFill>
                  <a:schemeClr val="bg1"/>
                </a:solidFill>
                <a:latin typeface="Arial" pitchFamily="34" charset="0"/>
                <a:cs typeface="Arial" pitchFamily="34" charset="0"/>
              </a:rPr>
            </a:br>
            <a:r>
              <a:rPr lang="fr-FR" sz="2000" smtClean="0">
                <a:solidFill>
                  <a:schemeClr val="bg1"/>
                </a:solidFill>
                <a:latin typeface="Arial" pitchFamily="34" charset="0"/>
                <a:cs typeface="Arial" pitchFamily="34" charset="0"/>
              </a:rPr>
              <a:t>au programme</a:t>
            </a:r>
            <a:endParaRPr lang="fr-FR" sz="2000" smtClean="0">
              <a:latin typeface="Arial" pitchFamily="34" charset="0"/>
              <a:cs typeface="Arial" pitchFamily="34" charset="0"/>
            </a:endParaRPr>
          </a:p>
        </p:txBody>
      </p:sp>
      <p:sp>
        <p:nvSpPr>
          <p:cNvPr id="5123" name="Rectangle 3"/>
          <p:cNvSpPr>
            <a:spLocks noGrp="1" noChangeArrowheads="1"/>
          </p:cNvSpPr>
          <p:nvPr>
            <p:ph type="body" idx="1"/>
          </p:nvPr>
        </p:nvSpPr>
        <p:spPr>
          <a:xfrm>
            <a:off x="281354" y="1219200"/>
            <a:ext cx="8721969" cy="5410200"/>
          </a:xfrm>
        </p:spPr>
        <p:txBody>
          <a:bodyPr/>
          <a:lstStyle/>
          <a:p>
            <a:pPr>
              <a:lnSpc>
                <a:spcPct val="90000"/>
              </a:lnSpc>
              <a:buFont typeface="Wingdings" pitchFamily="2" charset="2"/>
              <a:buNone/>
            </a:pPr>
            <a:r>
              <a:rPr lang="fr-FR" sz="2400" smtClean="0"/>
              <a:t>            </a:t>
            </a:r>
          </a:p>
          <a:p>
            <a:pPr>
              <a:lnSpc>
                <a:spcPct val="90000"/>
              </a:lnSpc>
              <a:buFont typeface="Wingdings" pitchFamily="2" charset="2"/>
              <a:buChar char="Ø"/>
            </a:pPr>
            <a:r>
              <a:rPr lang="fr-FR" sz="2400" smtClean="0"/>
              <a:t>  </a:t>
            </a:r>
            <a:r>
              <a:rPr lang="fr-FR" smtClean="0"/>
              <a:t>Accompagner la politique de </a:t>
            </a:r>
            <a:r>
              <a:rPr lang="fr-FR" b="1" smtClean="0">
                <a:solidFill>
                  <a:srgbClr val="FF3300"/>
                </a:solidFill>
              </a:rPr>
              <a:t>l’État Tunisien</a:t>
            </a:r>
            <a:r>
              <a:rPr lang="fr-FR" smtClean="0"/>
              <a:t> en matière de promotion de l’efficacité énergétique en renforçant l’utilisation des énergies alternatives.</a:t>
            </a:r>
          </a:p>
          <a:p>
            <a:pPr>
              <a:lnSpc>
                <a:spcPct val="90000"/>
              </a:lnSpc>
            </a:pPr>
            <a:endParaRPr lang="fr-FR" smtClean="0"/>
          </a:p>
          <a:p>
            <a:pPr>
              <a:lnSpc>
                <a:spcPct val="90000"/>
              </a:lnSpc>
              <a:buFont typeface="Wingdings" pitchFamily="2" charset="2"/>
              <a:buChar char="Ø"/>
            </a:pPr>
            <a:r>
              <a:rPr lang="fr-FR" smtClean="0"/>
              <a:t> La volonté </a:t>
            </a:r>
            <a:r>
              <a:rPr lang="fr-FR" b="1" smtClean="0">
                <a:solidFill>
                  <a:srgbClr val="FF3300"/>
                </a:solidFill>
              </a:rPr>
              <a:t>d’Attijari bank</a:t>
            </a:r>
            <a:r>
              <a:rPr lang="fr-FR" smtClean="0"/>
              <a:t> d’affirmer sa position de </a:t>
            </a:r>
            <a:r>
              <a:rPr lang="fr-FR" b="1" smtClean="0">
                <a:solidFill>
                  <a:srgbClr val="FF3300"/>
                </a:solidFill>
              </a:rPr>
              <a:t>banque citoyenne</a:t>
            </a:r>
            <a:r>
              <a:rPr lang="fr-FR" smtClean="0"/>
              <a:t> par une forte contribution au développement durable.</a:t>
            </a:r>
          </a:p>
          <a:p>
            <a:pPr>
              <a:lnSpc>
                <a:spcPct val="90000"/>
              </a:lnSpc>
            </a:pPr>
            <a:endParaRPr lang="fr-FR" smtClean="0"/>
          </a:p>
          <a:p>
            <a:pPr>
              <a:lnSpc>
                <a:spcPct val="90000"/>
              </a:lnSpc>
              <a:buFont typeface="Wingdings" pitchFamily="2" charset="2"/>
              <a:buChar char="Ø"/>
            </a:pPr>
            <a:r>
              <a:rPr lang="fr-FR" smtClean="0"/>
              <a:t> La confirmation de </a:t>
            </a:r>
            <a:r>
              <a:rPr lang="fr-FR" b="1" smtClean="0">
                <a:solidFill>
                  <a:srgbClr val="FF3300"/>
                </a:solidFill>
              </a:rPr>
              <a:t>l’expérience reconnue</a:t>
            </a:r>
            <a:r>
              <a:rPr lang="fr-FR" smtClean="0"/>
              <a:t> de la banque en matière de financement de projets structurés et l’utilisation de ce savoir faire pour le développement des ER au niveau du secteur résidentiel.  </a:t>
            </a:r>
          </a:p>
          <a:p>
            <a:pPr>
              <a:lnSpc>
                <a:spcPct val="90000"/>
              </a:lnSpc>
            </a:pPr>
            <a:endParaRPr lang="fr-FR" smtClean="0"/>
          </a:p>
          <a:p>
            <a:pPr>
              <a:lnSpc>
                <a:spcPct val="90000"/>
              </a:lnSpc>
              <a:buFont typeface="Wingdings" pitchFamily="2" charset="2"/>
              <a:buChar char="Ø"/>
            </a:pPr>
            <a:r>
              <a:rPr lang="fr-FR" smtClean="0"/>
              <a:t> Faire profiter les ménages des </a:t>
            </a:r>
            <a:r>
              <a:rPr lang="fr-FR" b="1" smtClean="0">
                <a:solidFill>
                  <a:srgbClr val="FF0000"/>
                </a:solidFill>
              </a:rPr>
              <a:t>conditions de crédit très avantageuses </a:t>
            </a:r>
            <a:r>
              <a:rPr lang="fr-FR" smtClean="0"/>
              <a:t>en transformant leurs risque de crédit en un risque quasi-souverain à travers l’interposition de la STEG </a:t>
            </a:r>
          </a:p>
          <a:p>
            <a:pPr>
              <a:lnSpc>
                <a:spcPct val="90000"/>
              </a:lnSpc>
            </a:pPr>
            <a:endParaRPr lang="fr-FR"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764704"/>
            <a:ext cx="7940276" cy="741138"/>
          </a:xfrm>
        </p:spPr>
        <p:txBody>
          <a:bodyPr/>
          <a:lstStyle/>
          <a:p>
            <a:r>
              <a:rPr lang="fr-FR" sz="2600" dirty="0" err="1" smtClean="0"/>
              <a:t>Market</a:t>
            </a:r>
            <a:r>
              <a:rPr lang="fr-FR" sz="2600" dirty="0" smtClean="0"/>
              <a:t> </a:t>
            </a:r>
            <a:r>
              <a:rPr lang="fr-FR" sz="2600" dirty="0" err="1" smtClean="0"/>
              <a:t>development</a:t>
            </a:r>
            <a:r>
              <a:rPr lang="fr-FR" sz="2600" dirty="0" smtClean="0"/>
              <a:t> of SWH (</a:t>
            </a:r>
            <a:r>
              <a:rPr lang="fr-FR" sz="2600" dirty="0" err="1" smtClean="0"/>
              <a:t>residential</a:t>
            </a:r>
            <a:r>
              <a:rPr lang="fr-FR" sz="2600" dirty="0" smtClean="0"/>
              <a:t> </a:t>
            </a:r>
            <a:r>
              <a:rPr lang="fr-FR" sz="2600" dirty="0" err="1" smtClean="0"/>
              <a:t>systems</a:t>
            </a:r>
            <a:r>
              <a:rPr lang="fr-FR" sz="2600" dirty="0" smtClean="0"/>
              <a:t>)</a:t>
            </a:r>
            <a:endParaRPr lang="fr-FR" sz="2600" dirty="0"/>
          </a:p>
        </p:txBody>
      </p:sp>
      <p:sp>
        <p:nvSpPr>
          <p:cNvPr id="3" name="Espace réservé du contenu 2"/>
          <p:cNvSpPr>
            <a:spLocks noGrp="1"/>
          </p:cNvSpPr>
          <p:nvPr>
            <p:ph idx="1"/>
          </p:nvPr>
        </p:nvSpPr>
        <p:spPr/>
        <p:txBody>
          <a:bodyPr/>
          <a:lstStyle/>
          <a:p>
            <a:endParaRPr lang="de-DE" dirty="0" smtClean="0"/>
          </a:p>
          <a:p>
            <a:endParaRPr lang="fr-FR"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pic>
        <p:nvPicPr>
          <p:cNvPr id="3074" name="Picture 2"/>
          <p:cNvPicPr>
            <a:picLocks noChangeAspect="1" noChangeArrowheads="1"/>
          </p:cNvPicPr>
          <p:nvPr/>
        </p:nvPicPr>
        <p:blipFill>
          <a:blip r:embed="rId3" cstate="print"/>
          <a:srcRect/>
          <a:stretch>
            <a:fillRect/>
          </a:stretch>
        </p:blipFill>
        <p:spPr bwMode="auto">
          <a:xfrm>
            <a:off x="683568" y="1412776"/>
            <a:ext cx="6840760" cy="4227181"/>
          </a:xfrm>
          <a:prstGeom prst="rect">
            <a:avLst/>
          </a:prstGeom>
          <a:noFill/>
          <a:ln w="9525">
            <a:noFill/>
            <a:miter lim="800000"/>
            <a:headEnd/>
            <a:tailEnd/>
          </a:ln>
        </p:spPr>
      </p:pic>
      <p:sp>
        <p:nvSpPr>
          <p:cNvPr id="6" name="Titre 1"/>
          <p:cNvSpPr txBox="1">
            <a:spLocks/>
          </p:cNvSpPr>
          <p:nvPr/>
        </p:nvSpPr>
        <p:spPr bwMode="auto">
          <a:xfrm>
            <a:off x="827584" y="5805264"/>
            <a:ext cx="7596336" cy="7200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fontAlgn="base">
              <a:lnSpc>
                <a:spcPct val="150000"/>
              </a:lnSpc>
              <a:spcBef>
                <a:spcPct val="0"/>
              </a:spcBef>
              <a:spcAft>
                <a:spcPct val="0"/>
              </a:spcAft>
              <a:buFont typeface="Arial" pitchFamily="34" charset="0"/>
              <a:buChar char="•"/>
            </a:pPr>
            <a:r>
              <a:rPr lang="fr-FR" sz="1600" dirty="0" smtClean="0"/>
              <a:t>12 m²/1000 </a:t>
            </a:r>
            <a:r>
              <a:rPr lang="fr-FR" sz="1600" dirty="0" err="1" smtClean="0"/>
              <a:t>inhab</a:t>
            </a:r>
            <a:r>
              <a:rPr lang="fr-FR" sz="1600" dirty="0" smtClean="0"/>
              <a:t>. in 2004 =&gt; 53 m²/1000 </a:t>
            </a:r>
            <a:r>
              <a:rPr lang="fr-FR" sz="1600" dirty="0" err="1" smtClean="0"/>
              <a:t>inhab</a:t>
            </a:r>
            <a:r>
              <a:rPr lang="fr-FR" sz="1600" dirty="0" smtClean="0"/>
              <a:t>. in 2011</a:t>
            </a:r>
            <a:endParaRPr kumimoji="0" lang="de-DE" sz="1600" b="0" i="0" u="none" strike="noStrike" kern="0" cap="none" spc="0" normalizeH="0" baseline="0" noProof="0" dirty="0" smtClean="0">
              <a:ln>
                <a:noFill/>
              </a:ln>
              <a:solidFill>
                <a:schemeClr val="tx1"/>
              </a:solidFill>
              <a:effectLst/>
              <a:uLnTx/>
              <a:uFillTx/>
              <a:latin typeface="+mj-lt"/>
              <a:ea typeface="+mj-ea"/>
              <a:cs typeface="+mj-cs"/>
            </a:endParaRPr>
          </a:p>
          <a:p>
            <a:pPr marL="0" marR="0" lvl="0" indent="0" algn="l" defTabSz="914400" rtl="0" eaLnBrk="1" fontAlgn="base" latinLnBrk="0" hangingPunct="1">
              <a:lnSpc>
                <a:spcPct val="150000"/>
              </a:lnSpc>
              <a:spcBef>
                <a:spcPct val="0"/>
              </a:spcBef>
              <a:spcAft>
                <a:spcPct val="0"/>
              </a:spcAft>
              <a:buClrTx/>
              <a:buSzTx/>
              <a:buFont typeface="Arial" pitchFamily="34" charset="0"/>
              <a:buChar char="•"/>
              <a:tabLst/>
              <a:defRPr/>
            </a:pPr>
            <a:r>
              <a:rPr kumimoji="0" lang="de-DE" sz="1600" b="0" i="0" u="none" strike="noStrike" kern="0" cap="none" spc="0" normalizeH="0" baseline="0" noProof="0" dirty="0" smtClean="0">
                <a:ln>
                  <a:noFill/>
                </a:ln>
                <a:solidFill>
                  <a:schemeClr val="tx1"/>
                </a:solidFill>
                <a:effectLst/>
                <a:uLnTx/>
                <a:uFillTx/>
                <a:latin typeface="+mj-lt"/>
                <a:ea typeface="+mj-ea"/>
                <a:cs typeface="+mj-cs"/>
              </a:rPr>
              <a:t> 50 </a:t>
            </a:r>
            <a:r>
              <a:rPr kumimoji="0" lang="de-DE" sz="1600" b="0" i="0" u="none" strike="noStrike" kern="0" cap="none" spc="0" normalizeH="0" baseline="0" noProof="0" dirty="0" err="1" smtClean="0">
                <a:ln>
                  <a:noFill/>
                </a:ln>
                <a:solidFill>
                  <a:schemeClr val="tx1"/>
                </a:solidFill>
                <a:effectLst/>
                <a:uLnTx/>
                <a:uFillTx/>
                <a:latin typeface="+mj-lt"/>
                <a:ea typeface="+mj-ea"/>
                <a:cs typeface="+mj-cs"/>
              </a:rPr>
              <a:t>Fournisseurs</a:t>
            </a:r>
            <a:r>
              <a:rPr kumimoji="0" lang="de-DE" sz="1600" b="0" i="0" u="none" strike="noStrike" kern="0" cap="none" spc="0" normalizeH="0" baseline="0" noProof="0" dirty="0" smtClean="0">
                <a:ln>
                  <a:noFill/>
                </a:ln>
                <a:solidFill>
                  <a:schemeClr val="tx1"/>
                </a:solidFill>
                <a:effectLst/>
                <a:uLnTx/>
                <a:uFillTx/>
                <a:latin typeface="+mj-lt"/>
                <a:ea typeface="+mj-ea"/>
                <a:cs typeface="+mj-cs"/>
              </a:rPr>
              <a:t>/</a:t>
            </a:r>
            <a:r>
              <a:rPr lang="de-DE" sz="1600" kern="0" dirty="0" smtClean="0">
                <a:latin typeface="+mj-lt"/>
                <a:ea typeface="+mj-ea"/>
                <a:cs typeface="+mj-cs"/>
              </a:rPr>
              <a:t>7 </a:t>
            </a:r>
            <a:r>
              <a:rPr lang="de-DE" sz="1600" kern="0" dirty="0" err="1" smtClean="0">
                <a:latin typeface="+mj-lt"/>
                <a:ea typeface="+mj-ea"/>
                <a:cs typeface="+mj-cs"/>
              </a:rPr>
              <a:t>fabricants</a:t>
            </a:r>
            <a:r>
              <a:rPr lang="de-DE" sz="1600" kern="0" dirty="0" smtClean="0">
                <a:latin typeface="+mj-lt"/>
                <a:ea typeface="+mj-ea"/>
                <a:cs typeface="+mj-cs"/>
              </a:rPr>
              <a:t>/</a:t>
            </a:r>
            <a:r>
              <a:rPr kumimoji="0" lang="de-DE" sz="1600" b="0" i="0" u="none" strike="noStrike" kern="0" cap="none" spc="0" normalizeH="0" baseline="0" noProof="0" dirty="0" smtClean="0">
                <a:ln>
                  <a:noFill/>
                </a:ln>
                <a:solidFill>
                  <a:schemeClr val="tx1"/>
                </a:solidFill>
                <a:effectLst/>
                <a:uLnTx/>
                <a:uFillTx/>
                <a:latin typeface="+mj-lt"/>
                <a:ea typeface="+mj-ea"/>
                <a:cs typeface="+mj-cs"/>
              </a:rPr>
              <a:t>1200 </a:t>
            </a:r>
            <a:r>
              <a:rPr kumimoji="0" lang="de-DE" sz="1600" b="0" i="0" u="none" strike="noStrike" kern="0" cap="none" spc="0" normalizeH="0" baseline="0" noProof="0" dirty="0" err="1" smtClean="0">
                <a:ln>
                  <a:noFill/>
                </a:ln>
                <a:solidFill>
                  <a:schemeClr val="tx1"/>
                </a:solidFill>
                <a:effectLst/>
                <a:uLnTx/>
                <a:uFillTx/>
                <a:latin typeface="+mj-lt"/>
                <a:ea typeface="+mj-ea"/>
                <a:cs typeface="+mj-cs"/>
              </a:rPr>
              <a:t>installateurs</a:t>
            </a:r>
            <a:r>
              <a:rPr kumimoji="0" lang="de-DE" sz="1600" b="0" i="0" u="none" strike="noStrike" kern="0" cap="none" spc="0" normalizeH="0" baseline="0" noProof="0" dirty="0" smtClean="0">
                <a:ln>
                  <a:noFill/>
                </a:ln>
                <a:solidFill>
                  <a:schemeClr val="tx1"/>
                </a:solidFill>
                <a:effectLst/>
                <a:uLnTx/>
                <a:uFillTx/>
                <a:latin typeface="+mj-lt"/>
                <a:ea typeface="+mj-ea"/>
                <a:cs typeface="+mj-cs"/>
              </a:rPr>
              <a:t> </a:t>
            </a:r>
            <a:r>
              <a:rPr kumimoji="0" lang="de-DE" sz="1600" b="0" i="0" u="none" strike="noStrike" kern="0" cap="none" spc="0" normalizeH="0" baseline="0" noProof="0" dirty="0" err="1" smtClean="0">
                <a:ln>
                  <a:noFill/>
                </a:ln>
                <a:solidFill>
                  <a:schemeClr val="tx1"/>
                </a:solidFill>
                <a:effectLst/>
                <a:uLnTx/>
                <a:uFillTx/>
                <a:latin typeface="+mj-lt"/>
                <a:ea typeface="+mj-ea"/>
                <a:cs typeface="+mj-cs"/>
              </a:rPr>
              <a:t>agrées</a:t>
            </a:r>
            <a:r>
              <a:rPr kumimoji="0" lang="de-DE" sz="1600" b="0" i="0" u="none" strike="noStrike" kern="0" cap="none" spc="0" normalizeH="0" noProof="0" dirty="0" smtClean="0">
                <a:ln>
                  <a:noFill/>
                </a:ln>
                <a:solidFill>
                  <a:schemeClr val="tx1"/>
                </a:solidFill>
                <a:effectLst/>
                <a:uLnTx/>
                <a:uFillTx/>
                <a:latin typeface="+mj-lt"/>
                <a:ea typeface="+mj-ea"/>
                <a:cs typeface="+mj-cs"/>
              </a:rPr>
              <a:t> </a:t>
            </a:r>
            <a:endParaRPr kumimoji="0" lang="fr-FR" sz="16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01662" y="304800"/>
            <a:ext cx="4429858" cy="533400"/>
          </a:xfrm>
        </p:spPr>
        <p:txBody>
          <a:bodyPr/>
          <a:lstStyle/>
          <a:p>
            <a:pPr algn="r"/>
            <a:r>
              <a:rPr lang="fr-FR" sz="2000" smtClean="0">
                <a:solidFill>
                  <a:schemeClr val="bg1"/>
                </a:solidFill>
                <a:latin typeface="Arial" pitchFamily="34" charset="0"/>
                <a:cs typeface="Arial" pitchFamily="34" charset="0"/>
              </a:rPr>
              <a:t>Présentation du Programme</a:t>
            </a:r>
          </a:p>
        </p:txBody>
      </p:sp>
      <p:sp>
        <p:nvSpPr>
          <p:cNvPr id="6147" name="Rectangle 3"/>
          <p:cNvSpPr>
            <a:spLocks noGrp="1" noChangeArrowheads="1"/>
          </p:cNvSpPr>
          <p:nvPr>
            <p:ph type="body" idx="1"/>
          </p:nvPr>
        </p:nvSpPr>
        <p:spPr>
          <a:xfrm>
            <a:off x="211016" y="914400"/>
            <a:ext cx="8721969" cy="5715000"/>
          </a:xfrm>
        </p:spPr>
        <p:txBody>
          <a:bodyPr/>
          <a:lstStyle/>
          <a:p>
            <a:pPr>
              <a:lnSpc>
                <a:spcPct val="90000"/>
              </a:lnSpc>
            </a:pPr>
            <a:endParaRPr lang="fr-FR" sz="1000" dirty="0" smtClean="0"/>
          </a:p>
          <a:p>
            <a:pPr>
              <a:lnSpc>
                <a:spcPct val="90000"/>
              </a:lnSpc>
              <a:buFont typeface="Wingdings" pitchFamily="2" charset="2"/>
              <a:buChar char="Ø"/>
            </a:pPr>
            <a:r>
              <a:rPr lang="fr-FR" sz="1800" dirty="0" err="1" smtClean="0"/>
              <a:t>Attijari</a:t>
            </a:r>
            <a:r>
              <a:rPr lang="fr-FR" sz="1800" dirty="0" smtClean="0"/>
              <a:t> Bank, a adhéré au projet PROSOL en partenariat avec la STEG et l’ANME en 2006 et le mécanisme de financement es devenu opérationnel en juin 2007.</a:t>
            </a:r>
          </a:p>
          <a:p>
            <a:pPr>
              <a:lnSpc>
                <a:spcPct val="90000"/>
              </a:lnSpc>
            </a:pPr>
            <a:endParaRPr lang="fr-FR" sz="1000" dirty="0" smtClean="0"/>
          </a:p>
          <a:p>
            <a:pPr>
              <a:lnSpc>
                <a:spcPct val="90000"/>
              </a:lnSpc>
              <a:buFont typeface="Wingdings" pitchFamily="2" charset="2"/>
              <a:buChar char="Ø"/>
            </a:pPr>
            <a:r>
              <a:rPr lang="fr-FR" sz="1800" dirty="0" err="1" smtClean="0"/>
              <a:t>Attijari</a:t>
            </a:r>
            <a:r>
              <a:rPr lang="fr-FR" sz="1800" dirty="0" smtClean="0"/>
              <a:t> </a:t>
            </a:r>
            <a:r>
              <a:rPr lang="fr-FR" sz="1800" dirty="0" err="1" smtClean="0"/>
              <a:t>bank</a:t>
            </a:r>
            <a:r>
              <a:rPr lang="fr-FR" sz="1800" dirty="0" smtClean="0"/>
              <a:t> a mis à la disposition de tous les ménages tunisiens [abonnés STEG] une enveloppe de crédits de </a:t>
            </a:r>
            <a:r>
              <a:rPr lang="fr-FR" sz="1800" b="1" dirty="0" smtClean="0">
                <a:solidFill>
                  <a:srgbClr val="FF3300"/>
                </a:solidFill>
              </a:rPr>
              <a:t>TND 117M² </a:t>
            </a:r>
            <a:r>
              <a:rPr lang="fr-FR" sz="1800" dirty="0" smtClean="0"/>
              <a:t>pour la période 2007-2011 et a reconduit cette expérience avec une nouvelle ligne de </a:t>
            </a:r>
            <a:r>
              <a:rPr lang="fr-FR" sz="1800" b="1" dirty="0" smtClean="0">
                <a:solidFill>
                  <a:srgbClr val="FF0000"/>
                </a:solidFill>
              </a:rPr>
              <a:t>TND 150M² </a:t>
            </a:r>
            <a:r>
              <a:rPr lang="fr-FR" sz="1800" dirty="0" smtClean="0"/>
              <a:t>pour la période 2012-2017. </a:t>
            </a:r>
            <a:endParaRPr lang="fr-FR" sz="1800" b="1" dirty="0" smtClean="0">
              <a:solidFill>
                <a:srgbClr val="FF3300"/>
              </a:solidFill>
            </a:endParaRPr>
          </a:p>
          <a:p>
            <a:pPr>
              <a:lnSpc>
                <a:spcPct val="90000"/>
              </a:lnSpc>
            </a:pPr>
            <a:endParaRPr lang="fr-FR" sz="1800" b="1" dirty="0" smtClean="0">
              <a:solidFill>
                <a:srgbClr val="FF3300"/>
              </a:solidFill>
            </a:endParaRPr>
          </a:p>
          <a:p>
            <a:pPr>
              <a:lnSpc>
                <a:spcPct val="90000"/>
              </a:lnSpc>
              <a:buFont typeface="Wingdings" pitchFamily="2" charset="2"/>
              <a:buChar char="Ø"/>
            </a:pPr>
            <a:r>
              <a:rPr lang="fr-FR" sz="1800" dirty="0" smtClean="0"/>
              <a:t> Les crédits sont accordés aux acquéreurs de CES ou des panneaux solaires photovoltaïques sous forme de </a:t>
            </a:r>
            <a:r>
              <a:rPr lang="fr-FR" sz="1800" b="1" dirty="0" smtClean="0">
                <a:solidFill>
                  <a:srgbClr val="FF3300"/>
                </a:solidFill>
              </a:rPr>
              <a:t>CMT </a:t>
            </a:r>
            <a:r>
              <a:rPr lang="fr-FR" sz="1800" dirty="0" smtClean="0"/>
              <a:t>totalement </a:t>
            </a:r>
            <a:r>
              <a:rPr lang="fr-FR" sz="1800" b="1" dirty="0" smtClean="0">
                <a:solidFill>
                  <a:srgbClr val="FF3300"/>
                </a:solidFill>
              </a:rPr>
              <a:t>garantis par la STEG, </a:t>
            </a:r>
            <a:r>
              <a:rPr lang="fr-FR" sz="1800" dirty="0" smtClean="0"/>
              <a:t>remboursables sur </a:t>
            </a:r>
            <a:r>
              <a:rPr lang="fr-FR" sz="1800" b="1" dirty="0" smtClean="0">
                <a:solidFill>
                  <a:srgbClr val="FF3300"/>
                </a:solidFill>
              </a:rPr>
              <a:t>5 a 7 ans </a:t>
            </a:r>
            <a:r>
              <a:rPr lang="fr-FR" sz="1800" dirty="0" smtClean="0"/>
              <a:t> à un </a:t>
            </a:r>
            <a:r>
              <a:rPr lang="fr-FR" sz="1800" b="1" dirty="0" smtClean="0">
                <a:solidFill>
                  <a:srgbClr val="FF3300"/>
                </a:solidFill>
              </a:rPr>
              <a:t>taux bonifié et fixe </a:t>
            </a:r>
            <a:r>
              <a:rPr lang="fr-FR" sz="1800" dirty="0" smtClean="0"/>
              <a:t>sur toute la durée de remboursement</a:t>
            </a:r>
            <a:r>
              <a:rPr lang="fr-FR" sz="1800" b="1" dirty="0" smtClean="0"/>
              <a:t>. </a:t>
            </a:r>
          </a:p>
          <a:p>
            <a:pPr>
              <a:lnSpc>
                <a:spcPct val="90000"/>
              </a:lnSpc>
            </a:pPr>
            <a:endParaRPr lang="fr-FR" sz="1000" b="1" dirty="0" smtClean="0"/>
          </a:p>
          <a:p>
            <a:pPr>
              <a:lnSpc>
                <a:spcPct val="90000"/>
              </a:lnSpc>
              <a:buFont typeface="Wingdings" pitchFamily="2" charset="2"/>
              <a:buChar char="Ø"/>
            </a:pPr>
            <a:r>
              <a:rPr lang="fr-FR" sz="1800" b="1" dirty="0" smtClean="0"/>
              <a:t> </a:t>
            </a:r>
            <a:r>
              <a:rPr lang="fr-FR" sz="1800" dirty="0" smtClean="0"/>
              <a:t>Les crédits existent en plusieurs montants qui varient entre TND </a:t>
            </a:r>
            <a:r>
              <a:rPr lang="fr-FR" sz="1800" b="1" dirty="0" smtClean="0">
                <a:solidFill>
                  <a:srgbClr val="FF0000"/>
                </a:solidFill>
              </a:rPr>
              <a:t>550 et 6000 DT.</a:t>
            </a:r>
          </a:p>
          <a:p>
            <a:pPr>
              <a:lnSpc>
                <a:spcPct val="90000"/>
              </a:lnSpc>
            </a:pPr>
            <a:endParaRPr lang="fr-FR" sz="1000" b="1" dirty="0" smtClean="0">
              <a:solidFill>
                <a:srgbClr val="FF0000"/>
              </a:solidFill>
            </a:endParaRPr>
          </a:p>
          <a:p>
            <a:pPr>
              <a:lnSpc>
                <a:spcPct val="90000"/>
              </a:lnSpc>
              <a:buFont typeface="Wingdings" pitchFamily="2" charset="2"/>
              <a:buChar char="Ø"/>
            </a:pPr>
            <a:r>
              <a:rPr lang="fr-FR" sz="1800" b="1" dirty="0" smtClean="0">
                <a:solidFill>
                  <a:srgbClr val="FF3300"/>
                </a:solidFill>
              </a:rPr>
              <a:t>L’ANME </a:t>
            </a:r>
            <a:r>
              <a:rPr lang="fr-FR" sz="1800" b="1" dirty="0" smtClean="0"/>
              <a:t>accorde des </a:t>
            </a:r>
            <a:r>
              <a:rPr lang="fr-FR" sz="1800" b="1" dirty="0" smtClean="0">
                <a:solidFill>
                  <a:srgbClr val="FF3300"/>
                </a:solidFill>
              </a:rPr>
              <a:t>subventions </a:t>
            </a:r>
            <a:r>
              <a:rPr lang="fr-FR" sz="1800" b="1" dirty="0" smtClean="0"/>
              <a:t>de l’ordre de </a:t>
            </a:r>
            <a:r>
              <a:rPr lang="fr-FR" sz="1800" b="1" dirty="0" smtClean="0">
                <a:solidFill>
                  <a:srgbClr val="FF3300"/>
                </a:solidFill>
              </a:rPr>
              <a:t>20%</a:t>
            </a:r>
            <a:r>
              <a:rPr lang="fr-FR" sz="1800" b="1" dirty="0" smtClean="0"/>
              <a:t> du prix du d’acquisition   </a:t>
            </a:r>
          </a:p>
          <a:p>
            <a:pPr>
              <a:lnSpc>
                <a:spcPct val="90000"/>
              </a:lnSpc>
            </a:pPr>
            <a:endParaRPr lang="fr-FR" sz="1000" b="1" dirty="0" smtClean="0"/>
          </a:p>
          <a:p>
            <a:pPr>
              <a:lnSpc>
                <a:spcPct val="90000"/>
              </a:lnSpc>
              <a:buFont typeface="Wingdings" pitchFamily="2" charset="2"/>
              <a:buChar char="Ø"/>
            </a:pPr>
            <a:r>
              <a:rPr lang="fr-FR" sz="1800" dirty="0" smtClean="0"/>
              <a:t>Le bénéficiaire du crédit n’a </a:t>
            </a:r>
            <a:r>
              <a:rPr lang="fr-FR" sz="1800" b="1" dirty="0" smtClean="0">
                <a:solidFill>
                  <a:srgbClr val="FF3300"/>
                </a:solidFill>
              </a:rPr>
              <a:t>pas besoin de se présenter à la banque</a:t>
            </a:r>
            <a:r>
              <a:rPr lang="fr-FR" sz="1800" dirty="0" smtClean="0"/>
              <a:t>, il traite uniquement avec l’installateur de l’équipement qui lui fournira toute la paperasse nécessaire au déblocage du crédit  . </a:t>
            </a:r>
          </a:p>
          <a:p>
            <a:pPr>
              <a:lnSpc>
                <a:spcPct val="90000"/>
              </a:lnSpc>
              <a:buFont typeface="Wingdings" pitchFamily="2" charset="2"/>
              <a:buChar char="Ø"/>
            </a:pPr>
            <a:r>
              <a:rPr lang="fr-FR" sz="1800" b="1" dirty="0" smtClean="0">
                <a:solidFill>
                  <a:srgbClr val="FF3300"/>
                </a:solidFill>
              </a:rPr>
              <a:t>Les échéances</a:t>
            </a:r>
            <a:r>
              <a:rPr lang="fr-FR" sz="1800" dirty="0" smtClean="0"/>
              <a:t> du crédit sont connues au moment de la signature du contrat et sont réglées automatiquement à travers la </a:t>
            </a:r>
            <a:r>
              <a:rPr lang="fr-FR" sz="1800" b="1" dirty="0" smtClean="0">
                <a:solidFill>
                  <a:srgbClr val="FF3300"/>
                </a:solidFill>
              </a:rPr>
              <a:t>facture d’électricité</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572000" y="3140076"/>
          <a:ext cx="1238250" cy="1355725"/>
        </p:xfrm>
        <a:graphic>
          <a:graphicData uri="http://schemas.openxmlformats.org/presentationml/2006/ole">
            <p:oleObj spid="_x0000_s1026" r:id="rId3" imgW="6752381" imgH="7497221" progId="">
              <p:embed/>
            </p:oleObj>
          </a:graphicData>
        </a:graphic>
      </p:graphicFrame>
      <p:pic>
        <p:nvPicPr>
          <p:cNvPr id="1027" name="Picture 3" descr="logo fr"/>
          <p:cNvPicPr>
            <a:picLocks noChangeAspect="1" noChangeArrowheads="1"/>
          </p:cNvPicPr>
          <p:nvPr/>
        </p:nvPicPr>
        <p:blipFill>
          <a:blip r:embed="rId4" cstate="print"/>
          <a:srcRect/>
          <a:stretch>
            <a:fillRect/>
          </a:stretch>
        </p:blipFill>
        <p:spPr bwMode="auto">
          <a:xfrm>
            <a:off x="6553200" y="838201"/>
            <a:ext cx="1440474" cy="1439863"/>
          </a:xfrm>
          <a:prstGeom prst="rect">
            <a:avLst/>
          </a:prstGeom>
          <a:noFill/>
          <a:ln w="9525">
            <a:solidFill>
              <a:schemeClr val="accent2"/>
            </a:solidFill>
            <a:miter lim="800000"/>
            <a:headEnd/>
            <a:tailEnd/>
          </a:ln>
        </p:spPr>
      </p:pic>
      <p:sp>
        <p:nvSpPr>
          <p:cNvPr id="1028" name="Oval 4"/>
          <p:cNvSpPr>
            <a:spLocks noChangeAspect="1" noChangeArrowheads="1"/>
          </p:cNvSpPr>
          <p:nvPr/>
        </p:nvSpPr>
        <p:spPr bwMode="auto">
          <a:xfrm>
            <a:off x="701920" y="2133601"/>
            <a:ext cx="1799492" cy="1336675"/>
          </a:xfrm>
          <a:prstGeom prst="ellipse">
            <a:avLst/>
          </a:prstGeom>
          <a:noFill/>
          <a:ln w="57150" cmpd="thickThin">
            <a:solidFill>
              <a:srgbClr val="800080"/>
            </a:solidFill>
            <a:round/>
            <a:headEnd/>
            <a:tailEnd/>
          </a:ln>
        </p:spPr>
        <p:txBody>
          <a:bodyPr wrap="none" anchor="ctr"/>
          <a:lstStyle/>
          <a:p>
            <a:endParaRPr lang="fr-FR"/>
          </a:p>
        </p:txBody>
      </p:sp>
      <p:sp>
        <p:nvSpPr>
          <p:cNvPr id="5595141" name="Text Box 5"/>
          <p:cNvSpPr txBox="1">
            <a:spLocks noChangeArrowheads="1"/>
          </p:cNvSpPr>
          <p:nvPr/>
        </p:nvSpPr>
        <p:spPr bwMode="auto">
          <a:xfrm>
            <a:off x="698989" y="2565401"/>
            <a:ext cx="1861407" cy="369332"/>
          </a:xfrm>
          <a:prstGeom prst="rect">
            <a:avLst/>
          </a:prstGeom>
          <a:noFill/>
          <a:ln w="9525" algn="ctr">
            <a:noFill/>
            <a:miter lim="800000"/>
            <a:headEnd/>
            <a:tailEnd/>
          </a:ln>
          <a:effectLst/>
        </p:spPr>
        <p:txBody>
          <a:bodyPr wrap="none">
            <a:spAutoFit/>
          </a:bodyPr>
          <a:lstStyle/>
          <a:p>
            <a:pPr algn="l" eaLnBrk="1" hangingPunct="1">
              <a:spcBef>
                <a:spcPct val="0"/>
              </a:spcBef>
              <a:buFontTx/>
              <a:buNone/>
              <a:defRPr/>
            </a:pPr>
            <a:r>
              <a:rPr lang="fr-FR" sz="1800" b="1">
                <a:solidFill>
                  <a:srgbClr val="990099"/>
                </a:solidFill>
                <a:effectLst>
                  <a:outerShdw blurRad="38100" dist="38100" dir="2700000" algn="tl">
                    <a:srgbClr val="C0C0C0"/>
                  </a:outerShdw>
                </a:effectLst>
                <a:latin typeface="Verdana" pitchFamily="34" charset="0"/>
                <a:cs typeface="Arial" charset="0"/>
              </a:rPr>
              <a:t>Fournisseurs</a:t>
            </a:r>
          </a:p>
        </p:txBody>
      </p:sp>
      <p:pic>
        <p:nvPicPr>
          <p:cNvPr id="1030" name="Picture 6" descr="Acceuil ML Bouzelfa"/>
          <p:cNvPicPr>
            <a:picLocks noChangeAspect="1" noChangeArrowheads="1"/>
          </p:cNvPicPr>
          <p:nvPr/>
        </p:nvPicPr>
        <p:blipFill>
          <a:blip r:embed="rId5" cstate="print"/>
          <a:srcRect b="33272"/>
          <a:stretch>
            <a:fillRect/>
          </a:stretch>
        </p:blipFill>
        <p:spPr bwMode="auto">
          <a:xfrm>
            <a:off x="2501413" y="5734051"/>
            <a:ext cx="1814146" cy="955675"/>
          </a:xfrm>
          <a:prstGeom prst="rect">
            <a:avLst/>
          </a:prstGeom>
          <a:noFill/>
          <a:ln w="9525">
            <a:noFill/>
            <a:miter lim="800000"/>
            <a:headEnd/>
            <a:tailEnd/>
          </a:ln>
        </p:spPr>
      </p:pic>
      <p:sp>
        <p:nvSpPr>
          <p:cNvPr id="1031" name="Rectangle 7"/>
          <p:cNvSpPr>
            <a:spLocks noChangeArrowheads="1"/>
          </p:cNvSpPr>
          <p:nvPr/>
        </p:nvSpPr>
        <p:spPr bwMode="auto">
          <a:xfrm>
            <a:off x="3052397" y="6022976"/>
            <a:ext cx="1055097" cy="387798"/>
          </a:xfrm>
          <a:prstGeom prst="rect">
            <a:avLst/>
          </a:prstGeom>
          <a:noFill/>
          <a:ln w="9525">
            <a:noFill/>
            <a:miter lim="800000"/>
            <a:headEnd/>
            <a:tailEnd/>
          </a:ln>
        </p:spPr>
        <p:txBody>
          <a:bodyPr wrap="none">
            <a:spAutoFit/>
          </a:bodyPr>
          <a:lstStyle/>
          <a:p>
            <a:pPr eaLnBrk="1" hangingPunct="1">
              <a:lnSpc>
                <a:spcPct val="80000"/>
              </a:lnSpc>
              <a:spcBef>
                <a:spcPct val="0"/>
              </a:spcBef>
              <a:buFontTx/>
              <a:buNone/>
            </a:pPr>
            <a:r>
              <a:rPr lang="fr-FR" sz="2400">
                <a:solidFill>
                  <a:srgbClr val="FFFF00"/>
                </a:solidFill>
                <a:latin typeface="Times New Roman" pitchFamily="18" charset="0"/>
              </a:rPr>
              <a:t>Clients</a:t>
            </a:r>
          </a:p>
        </p:txBody>
      </p:sp>
      <p:grpSp>
        <p:nvGrpSpPr>
          <p:cNvPr id="2" name="Group 8"/>
          <p:cNvGrpSpPr>
            <a:grpSpLocks/>
          </p:cNvGrpSpPr>
          <p:nvPr/>
        </p:nvGrpSpPr>
        <p:grpSpPr bwMode="auto">
          <a:xfrm>
            <a:off x="609600" y="3489325"/>
            <a:ext cx="2991947" cy="2497138"/>
            <a:chOff x="384" y="2198"/>
            <a:chExt cx="1885" cy="1573"/>
          </a:xfrm>
        </p:grpSpPr>
        <p:sp>
          <p:nvSpPr>
            <p:cNvPr id="1066" name="Text Box 9"/>
            <p:cNvSpPr txBox="1">
              <a:spLocks noChangeArrowheads="1"/>
            </p:cNvSpPr>
            <p:nvPr/>
          </p:nvSpPr>
          <p:spPr bwMode="auto">
            <a:xfrm>
              <a:off x="2153" y="2853"/>
              <a:ext cx="116" cy="233"/>
            </a:xfrm>
            <a:prstGeom prst="rect">
              <a:avLst/>
            </a:prstGeom>
            <a:noFill/>
            <a:ln w="9525">
              <a:noFill/>
              <a:miter lim="800000"/>
              <a:headEnd/>
              <a:tailEnd/>
            </a:ln>
          </p:spPr>
          <p:txBody>
            <a:bodyPr wrap="none">
              <a:spAutoFit/>
            </a:bodyPr>
            <a:lstStyle/>
            <a:p>
              <a:pPr algn="l" eaLnBrk="1" hangingPunct="1">
                <a:spcBef>
                  <a:spcPct val="0"/>
                </a:spcBef>
                <a:buFontTx/>
                <a:buNone/>
              </a:pPr>
              <a:endParaRPr lang="fr-FR" sz="1800"/>
            </a:p>
          </p:txBody>
        </p:sp>
        <p:cxnSp>
          <p:nvCxnSpPr>
            <p:cNvPr id="1067" name="AutoShape 10"/>
            <p:cNvCxnSpPr>
              <a:cxnSpLocks noChangeShapeType="1"/>
            </p:cNvCxnSpPr>
            <p:nvPr/>
          </p:nvCxnSpPr>
          <p:spPr bwMode="auto">
            <a:xfrm rot="5400000" flipH="1">
              <a:off x="871" y="2336"/>
              <a:ext cx="1414" cy="1138"/>
            </a:xfrm>
            <a:prstGeom prst="bentConnector3">
              <a:avLst>
                <a:gd name="adj1" fmla="val 50426"/>
              </a:avLst>
            </a:prstGeom>
            <a:noFill/>
            <a:ln w="31750">
              <a:solidFill>
                <a:srgbClr val="008000"/>
              </a:solidFill>
              <a:miter lim="800000"/>
              <a:headEnd type="stealth" w="lg" len="lg"/>
              <a:tailEnd type="stealth" w="lg" len="lg"/>
            </a:ln>
          </p:spPr>
        </p:cxnSp>
        <p:sp>
          <p:nvSpPr>
            <p:cNvPr id="1068" name="Text Box 11"/>
            <p:cNvSpPr txBox="1">
              <a:spLocks noChangeArrowheads="1"/>
            </p:cNvSpPr>
            <p:nvPr/>
          </p:nvSpPr>
          <p:spPr bwMode="auto">
            <a:xfrm>
              <a:off x="1392" y="2640"/>
              <a:ext cx="657" cy="173"/>
            </a:xfrm>
            <a:prstGeom prst="rect">
              <a:avLst/>
            </a:prstGeom>
            <a:noFill/>
            <a:ln w="9525" algn="ctr">
              <a:noFill/>
              <a:miter lim="800000"/>
              <a:headEnd/>
              <a:tailEnd/>
            </a:ln>
          </p:spPr>
          <p:txBody>
            <a:bodyPr>
              <a:spAutoFit/>
            </a:bodyPr>
            <a:lstStyle/>
            <a:p>
              <a:pPr algn="r" eaLnBrk="1" hangingPunct="1">
                <a:spcBef>
                  <a:spcPct val="0"/>
                </a:spcBef>
                <a:buFontTx/>
                <a:buNone/>
              </a:pPr>
              <a:r>
                <a:rPr lang="fr-FR" sz="1200">
                  <a:solidFill>
                    <a:srgbClr val="003300"/>
                  </a:solidFill>
                  <a:latin typeface="Tahoma" pitchFamily="34" charset="0"/>
                </a:rPr>
                <a:t>Démarchage</a:t>
              </a:r>
            </a:p>
          </p:txBody>
        </p:sp>
        <p:sp>
          <p:nvSpPr>
            <p:cNvPr id="1069" name="Oval 12"/>
            <p:cNvSpPr>
              <a:spLocks noChangeArrowheads="1"/>
            </p:cNvSpPr>
            <p:nvPr/>
          </p:nvSpPr>
          <p:spPr bwMode="auto">
            <a:xfrm>
              <a:off x="1192" y="2752"/>
              <a:ext cx="272"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9900"/>
                  </a:solidFill>
                </a:rPr>
                <a:t>1</a:t>
              </a:r>
            </a:p>
          </p:txBody>
        </p:sp>
        <p:sp>
          <p:nvSpPr>
            <p:cNvPr id="1070" name="Text Box 13"/>
            <p:cNvSpPr txBox="1">
              <a:spLocks noChangeArrowheads="1"/>
            </p:cNvSpPr>
            <p:nvPr/>
          </p:nvSpPr>
          <p:spPr bwMode="auto">
            <a:xfrm>
              <a:off x="384" y="3015"/>
              <a:ext cx="1510" cy="756"/>
            </a:xfrm>
            <a:prstGeom prst="rect">
              <a:avLst/>
            </a:prstGeom>
            <a:noFill/>
            <a:ln w="9525" algn="ctr">
              <a:noFill/>
              <a:miter lim="800000"/>
              <a:headEnd/>
              <a:tailEnd/>
            </a:ln>
          </p:spPr>
          <p:txBody>
            <a:bodyPr>
              <a:spAutoFit/>
            </a:bodyPr>
            <a:lstStyle/>
            <a:p>
              <a:pPr marL="342900" indent="-342900" algn="l" eaLnBrk="1" hangingPunct="1">
                <a:spcBef>
                  <a:spcPct val="0"/>
                </a:spcBef>
                <a:buFontTx/>
                <a:buAutoNum type="arabicPeriod"/>
              </a:pPr>
              <a:r>
                <a:rPr lang="fr-FR" sz="1200">
                  <a:latin typeface="Tahoma" pitchFamily="34" charset="0"/>
                  <a:hlinkClick r:id="rId6" action="ppaction://hlinkpres?slideindex=1&amp;slidetitle="/>
                </a:rPr>
                <a:t>Signature Formulaire par Client </a:t>
              </a:r>
              <a:endParaRPr lang="fr-FR" sz="1200">
                <a:latin typeface="Tahoma" pitchFamily="34" charset="0"/>
              </a:endParaRPr>
            </a:p>
            <a:p>
              <a:pPr marL="342900" indent="-342900" algn="l" eaLnBrk="1" hangingPunct="1">
                <a:spcBef>
                  <a:spcPct val="0"/>
                </a:spcBef>
                <a:buFontTx/>
                <a:buAutoNum type="arabicPeriod"/>
              </a:pPr>
              <a:r>
                <a:rPr lang="fr-FR" sz="1200">
                  <a:latin typeface="Tahoma" pitchFamily="34" charset="0"/>
                </a:rPr>
                <a:t>Paiement reliquat et frais de dossier</a:t>
              </a:r>
            </a:p>
            <a:p>
              <a:pPr marL="342900" indent="-342900" algn="l" eaLnBrk="1" hangingPunct="1">
                <a:spcBef>
                  <a:spcPct val="0"/>
                </a:spcBef>
                <a:buFontTx/>
                <a:buAutoNum type="arabicPeriod"/>
              </a:pPr>
              <a:r>
                <a:rPr lang="fr-FR" sz="1200">
                  <a:latin typeface="Tahoma" pitchFamily="34" charset="0"/>
                </a:rPr>
                <a:t>Installation du CES ou photovoltaique</a:t>
              </a:r>
            </a:p>
          </p:txBody>
        </p:sp>
      </p:grpSp>
      <p:grpSp>
        <p:nvGrpSpPr>
          <p:cNvPr id="3" name="Group 14"/>
          <p:cNvGrpSpPr>
            <a:grpSpLocks/>
          </p:cNvGrpSpPr>
          <p:nvPr/>
        </p:nvGrpSpPr>
        <p:grpSpPr bwMode="auto">
          <a:xfrm>
            <a:off x="6119447" y="2286000"/>
            <a:ext cx="1233854" cy="2424113"/>
            <a:chOff x="4238" y="1430"/>
            <a:chExt cx="648" cy="1527"/>
          </a:xfrm>
        </p:grpSpPr>
        <p:cxnSp>
          <p:nvCxnSpPr>
            <p:cNvPr id="1063" name="AutoShape 15"/>
            <p:cNvCxnSpPr>
              <a:cxnSpLocks noChangeShapeType="1"/>
            </p:cNvCxnSpPr>
            <p:nvPr/>
          </p:nvCxnSpPr>
          <p:spPr bwMode="auto">
            <a:xfrm rot="5400000">
              <a:off x="4103" y="2082"/>
              <a:ext cx="1304" cy="0"/>
            </a:xfrm>
            <a:prstGeom prst="straightConnector1">
              <a:avLst/>
            </a:prstGeom>
            <a:noFill/>
            <a:ln w="25400">
              <a:solidFill>
                <a:srgbClr val="0000FF"/>
              </a:solidFill>
              <a:round/>
              <a:headEnd/>
              <a:tailEnd type="stealth" w="lg" len="lg"/>
            </a:ln>
          </p:spPr>
        </p:cxnSp>
        <p:sp>
          <p:nvSpPr>
            <p:cNvPr id="1064" name="Text Box 16"/>
            <p:cNvSpPr txBox="1">
              <a:spLocks noChangeArrowheads="1"/>
            </p:cNvSpPr>
            <p:nvPr/>
          </p:nvSpPr>
          <p:spPr bwMode="auto">
            <a:xfrm>
              <a:off x="4238" y="1968"/>
              <a:ext cx="562" cy="989"/>
            </a:xfrm>
            <a:prstGeom prst="rect">
              <a:avLst/>
            </a:prstGeom>
            <a:noFill/>
            <a:ln w="9525" algn="ctr">
              <a:noFill/>
              <a:miter lim="800000"/>
              <a:headEnd/>
              <a:tailEnd/>
            </a:ln>
          </p:spPr>
          <p:txBody>
            <a:bodyPr>
              <a:spAutoFit/>
            </a:bodyPr>
            <a:lstStyle/>
            <a:p>
              <a:pPr eaLnBrk="1" hangingPunct="1">
                <a:spcBef>
                  <a:spcPct val="0"/>
                </a:spcBef>
                <a:buFontTx/>
                <a:buNone/>
              </a:pPr>
              <a:r>
                <a:rPr lang="fr-FR" sz="1200">
                  <a:latin typeface="Tahoma" pitchFamily="34" charset="0"/>
                </a:rPr>
                <a:t>La STEG revoit les dossiers et</a:t>
              </a:r>
            </a:p>
            <a:p>
              <a:pPr eaLnBrk="1" hangingPunct="1">
                <a:spcBef>
                  <a:spcPct val="0"/>
                </a:spcBef>
                <a:buFontTx/>
                <a:buNone/>
              </a:pPr>
              <a:r>
                <a:rPr lang="fr-FR" sz="1200">
                  <a:latin typeface="Tahoma" pitchFamily="34" charset="0"/>
                </a:rPr>
                <a:t>Ordonne les </a:t>
              </a:r>
            </a:p>
            <a:p>
              <a:pPr eaLnBrk="1" hangingPunct="1">
                <a:spcBef>
                  <a:spcPct val="0"/>
                </a:spcBef>
                <a:buFontTx/>
                <a:buNone/>
              </a:pPr>
              <a:r>
                <a:rPr lang="fr-FR" sz="1200">
                  <a:latin typeface="Tahoma" pitchFamily="34" charset="0"/>
                </a:rPr>
                <a:t>Virements aux profit des fournisseurs</a:t>
              </a:r>
            </a:p>
          </p:txBody>
        </p:sp>
        <p:sp>
          <p:nvSpPr>
            <p:cNvPr id="1065" name="Oval 17"/>
            <p:cNvSpPr>
              <a:spLocks noChangeArrowheads="1"/>
            </p:cNvSpPr>
            <p:nvPr/>
          </p:nvSpPr>
          <p:spPr bwMode="auto">
            <a:xfrm>
              <a:off x="4614" y="1707"/>
              <a:ext cx="272"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00FF"/>
                  </a:solidFill>
                </a:rPr>
                <a:t>5</a:t>
              </a:r>
            </a:p>
          </p:txBody>
        </p:sp>
      </p:grpSp>
      <p:grpSp>
        <p:nvGrpSpPr>
          <p:cNvPr id="4" name="Group 18"/>
          <p:cNvGrpSpPr>
            <a:grpSpLocks/>
          </p:cNvGrpSpPr>
          <p:nvPr/>
        </p:nvGrpSpPr>
        <p:grpSpPr bwMode="auto">
          <a:xfrm>
            <a:off x="2391508" y="1828801"/>
            <a:ext cx="2637692" cy="1292225"/>
            <a:chOff x="1574" y="1336"/>
            <a:chExt cx="2072" cy="630"/>
          </a:xfrm>
        </p:grpSpPr>
        <p:cxnSp>
          <p:nvCxnSpPr>
            <p:cNvPr id="1060" name="AutoShape 19"/>
            <p:cNvCxnSpPr>
              <a:cxnSpLocks noChangeShapeType="1"/>
            </p:cNvCxnSpPr>
            <p:nvPr/>
          </p:nvCxnSpPr>
          <p:spPr bwMode="auto">
            <a:xfrm rot="5400000" flipH="1">
              <a:off x="2503" y="824"/>
              <a:ext cx="213" cy="2072"/>
            </a:xfrm>
            <a:prstGeom prst="bentConnector2">
              <a:avLst/>
            </a:prstGeom>
            <a:noFill/>
            <a:ln w="31750">
              <a:solidFill>
                <a:srgbClr val="FF0000"/>
              </a:solidFill>
              <a:miter lim="800000"/>
              <a:headEnd type="stealth" w="lg" len="lg"/>
              <a:tailEnd type="stealth" w="lg" len="lg"/>
            </a:ln>
          </p:spPr>
        </p:cxnSp>
        <p:sp>
          <p:nvSpPr>
            <p:cNvPr id="1061" name="Text Box 20"/>
            <p:cNvSpPr txBox="1">
              <a:spLocks noChangeArrowheads="1"/>
            </p:cNvSpPr>
            <p:nvPr/>
          </p:nvSpPr>
          <p:spPr bwMode="auto">
            <a:xfrm>
              <a:off x="1785" y="1336"/>
              <a:ext cx="739" cy="315"/>
            </a:xfrm>
            <a:prstGeom prst="rect">
              <a:avLst/>
            </a:prstGeom>
            <a:noFill/>
            <a:ln w="9525" algn="ctr">
              <a:noFill/>
              <a:miter lim="800000"/>
              <a:headEnd/>
              <a:tailEnd/>
            </a:ln>
          </p:spPr>
          <p:txBody>
            <a:bodyPr>
              <a:spAutoFit/>
            </a:bodyPr>
            <a:lstStyle/>
            <a:p>
              <a:pPr eaLnBrk="1" hangingPunct="1">
                <a:spcBef>
                  <a:spcPct val="0"/>
                </a:spcBef>
                <a:buFontTx/>
                <a:buNone/>
              </a:pPr>
              <a:r>
                <a:rPr lang="fr-FR" sz="1200">
                  <a:latin typeface="Tahoma" pitchFamily="34" charset="0"/>
                </a:rPr>
                <a:t>Demande subvention à l’ANME </a:t>
              </a:r>
            </a:p>
          </p:txBody>
        </p:sp>
        <p:sp>
          <p:nvSpPr>
            <p:cNvPr id="1062" name="Oval 21"/>
            <p:cNvSpPr>
              <a:spLocks noChangeArrowheads="1"/>
            </p:cNvSpPr>
            <p:nvPr/>
          </p:nvSpPr>
          <p:spPr bwMode="auto">
            <a:xfrm>
              <a:off x="1968" y="1616"/>
              <a:ext cx="272"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00FF"/>
                  </a:solidFill>
                </a:rPr>
                <a:t>3</a:t>
              </a:r>
            </a:p>
          </p:txBody>
        </p:sp>
      </p:grpSp>
      <p:grpSp>
        <p:nvGrpSpPr>
          <p:cNvPr id="5" name="Group 22"/>
          <p:cNvGrpSpPr>
            <a:grpSpLocks/>
          </p:cNvGrpSpPr>
          <p:nvPr/>
        </p:nvGrpSpPr>
        <p:grpSpPr bwMode="auto">
          <a:xfrm>
            <a:off x="1587012" y="1066800"/>
            <a:ext cx="4966188" cy="1055688"/>
            <a:chOff x="1000" y="672"/>
            <a:chExt cx="3425" cy="665"/>
          </a:xfrm>
        </p:grpSpPr>
        <p:sp>
          <p:nvSpPr>
            <p:cNvPr id="1057" name="Text Box 23"/>
            <p:cNvSpPr txBox="1">
              <a:spLocks noChangeArrowheads="1"/>
            </p:cNvSpPr>
            <p:nvPr/>
          </p:nvSpPr>
          <p:spPr bwMode="auto">
            <a:xfrm>
              <a:off x="1752" y="808"/>
              <a:ext cx="1680" cy="291"/>
            </a:xfrm>
            <a:prstGeom prst="rect">
              <a:avLst/>
            </a:prstGeom>
            <a:noFill/>
            <a:ln w="9525" algn="ctr">
              <a:noFill/>
              <a:miter lim="800000"/>
              <a:headEnd/>
              <a:tailEnd/>
            </a:ln>
          </p:spPr>
          <p:txBody>
            <a:bodyPr>
              <a:spAutoFit/>
            </a:bodyPr>
            <a:lstStyle/>
            <a:p>
              <a:pPr eaLnBrk="1" hangingPunct="1">
                <a:spcBef>
                  <a:spcPct val="0"/>
                </a:spcBef>
                <a:buFontTx/>
                <a:buNone/>
              </a:pPr>
              <a:r>
                <a:rPr lang="fr-FR" sz="1200">
                  <a:latin typeface="Tahoma" pitchFamily="34" charset="0"/>
                </a:rPr>
                <a:t>Dossier prise en charge par la STEG</a:t>
              </a:r>
            </a:p>
          </p:txBody>
        </p:sp>
        <p:cxnSp>
          <p:nvCxnSpPr>
            <p:cNvPr id="1058" name="AutoShape 24"/>
            <p:cNvCxnSpPr>
              <a:cxnSpLocks noChangeShapeType="1"/>
            </p:cNvCxnSpPr>
            <p:nvPr/>
          </p:nvCxnSpPr>
          <p:spPr bwMode="auto">
            <a:xfrm rot="-5400000">
              <a:off x="2448" y="-641"/>
              <a:ext cx="530" cy="3425"/>
            </a:xfrm>
            <a:prstGeom prst="bentConnector2">
              <a:avLst/>
            </a:prstGeom>
            <a:noFill/>
            <a:ln w="31750">
              <a:solidFill>
                <a:schemeClr val="tx1"/>
              </a:solidFill>
              <a:miter lim="800000"/>
              <a:headEnd type="stealth" w="lg" len="lg"/>
              <a:tailEnd type="stealth" w="lg" len="lg"/>
            </a:ln>
          </p:spPr>
        </p:cxnSp>
        <p:sp>
          <p:nvSpPr>
            <p:cNvPr id="1059" name="Oval 25"/>
            <p:cNvSpPr>
              <a:spLocks noChangeArrowheads="1"/>
            </p:cNvSpPr>
            <p:nvPr/>
          </p:nvSpPr>
          <p:spPr bwMode="auto">
            <a:xfrm>
              <a:off x="1518" y="672"/>
              <a:ext cx="272"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00FF"/>
                  </a:solidFill>
                </a:rPr>
                <a:t>2</a:t>
              </a:r>
            </a:p>
          </p:txBody>
        </p:sp>
      </p:grpSp>
      <p:sp>
        <p:nvSpPr>
          <p:cNvPr id="5595162" name="Text Box 26"/>
          <p:cNvSpPr txBox="1">
            <a:spLocks noChangeArrowheads="1"/>
          </p:cNvSpPr>
          <p:nvPr/>
        </p:nvSpPr>
        <p:spPr bwMode="auto">
          <a:xfrm>
            <a:off x="281354" y="620713"/>
            <a:ext cx="6541477" cy="523220"/>
          </a:xfrm>
          <a:prstGeom prst="rect">
            <a:avLst/>
          </a:prstGeom>
          <a:noFill/>
          <a:ln w="9525" algn="ctr">
            <a:noFill/>
            <a:miter lim="800000"/>
            <a:headEnd/>
            <a:tailEnd/>
          </a:ln>
        </p:spPr>
        <p:txBody>
          <a:bodyPr>
            <a:spAutoFit/>
          </a:bodyPr>
          <a:lstStyle/>
          <a:p>
            <a:pPr algn="l" eaLnBrk="1" hangingPunct="1">
              <a:spcBef>
                <a:spcPct val="0"/>
              </a:spcBef>
              <a:buFontTx/>
              <a:buNone/>
            </a:pPr>
            <a:r>
              <a:rPr lang="fr-FR" sz="1400" b="1">
                <a:solidFill>
                  <a:srgbClr val="FF9933"/>
                </a:solidFill>
                <a:latin typeface="Tahoma" pitchFamily="34" charset="0"/>
              </a:rPr>
              <a:t>          </a:t>
            </a:r>
            <a:r>
              <a:rPr lang="fr-FR" sz="1400" b="1">
                <a:solidFill>
                  <a:schemeClr val="bg1"/>
                </a:solidFill>
                <a:latin typeface="Tahoma" pitchFamily="34" charset="0"/>
              </a:rPr>
              <a:t>La STEG rembourse la banque et se fait rembourser via les factures d’électricité</a:t>
            </a:r>
          </a:p>
        </p:txBody>
      </p:sp>
      <p:cxnSp>
        <p:nvCxnSpPr>
          <p:cNvPr id="5595163" name="AutoShape 27"/>
          <p:cNvCxnSpPr>
            <a:cxnSpLocks noChangeShapeType="1"/>
          </p:cNvCxnSpPr>
          <p:nvPr/>
        </p:nvCxnSpPr>
        <p:spPr bwMode="auto">
          <a:xfrm rot="10800000" flipH="1">
            <a:off x="2461846" y="838200"/>
            <a:ext cx="4853354" cy="5373688"/>
          </a:xfrm>
          <a:prstGeom prst="bentConnector4">
            <a:avLst>
              <a:gd name="adj1" fmla="val -38894"/>
              <a:gd name="adj2" fmla="val 104255"/>
            </a:avLst>
          </a:prstGeom>
          <a:noFill/>
          <a:ln w="25400">
            <a:solidFill>
              <a:schemeClr val="tx1"/>
            </a:solidFill>
            <a:miter lim="800000"/>
            <a:headEnd/>
            <a:tailEnd type="stealth" w="lg" len="lg"/>
          </a:ln>
        </p:spPr>
      </p:cxnSp>
      <p:grpSp>
        <p:nvGrpSpPr>
          <p:cNvPr id="6" name="Group 28"/>
          <p:cNvGrpSpPr>
            <a:grpSpLocks/>
          </p:cNvGrpSpPr>
          <p:nvPr/>
        </p:nvGrpSpPr>
        <p:grpSpPr bwMode="auto">
          <a:xfrm>
            <a:off x="2124808" y="3357565"/>
            <a:ext cx="5184531" cy="3125788"/>
            <a:chOff x="1338" y="2115"/>
            <a:chExt cx="3266" cy="1969"/>
          </a:xfrm>
        </p:grpSpPr>
        <p:sp>
          <p:nvSpPr>
            <p:cNvPr id="1054" name="Freeform 29"/>
            <p:cNvSpPr>
              <a:spLocks/>
            </p:cNvSpPr>
            <p:nvPr/>
          </p:nvSpPr>
          <p:spPr bwMode="auto">
            <a:xfrm>
              <a:off x="1338" y="2115"/>
              <a:ext cx="3266" cy="1542"/>
            </a:xfrm>
            <a:custGeom>
              <a:avLst/>
              <a:gdLst>
                <a:gd name="T0" fmla="*/ 3266 w 3266"/>
                <a:gd name="T1" fmla="*/ 1179 h 1542"/>
                <a:gd name="T2" fmla="*/ 3266 w 3266"/>
                <a:gd name="T3" fmla="*/ 1542 h 1542"/>
                <a:gd name="T4" fmla="*/ 1497 w 3266"/>
                <a:gd name="T5" fmla="*/ 1542 h 1542"/>
                <a:gd name="T6" fmla="*/ 1497 w 3266"/>
                <a:gd name="T7" fmla="*/ 861 h 1542"/>
                <a:gd name="T8" fmla="*/ 1179 w 3266"/>
                <a:gd name="T9" fmla="*/ 861 h 1542"/>
                <a:gd name="T10" fmla="*/ 1179 w 3266"/>
                <a:gd name="T11" fmla="*/ 0 h 1542"/>
                <a:gd name="T12" fmla="*/ 0 w 3266"/>
                <a:gd name="T13" fmla="*/ 0 h 1542"/>
                <a:gd name="T14" fmla="*/ 0 60000 65536"/>
                <a:gd name="T15" fmla="*/ 0 60000 65536"/>
                <a:gd name="T16" fmla="*/ 0 60000 65536"/>
                <a:gd name="T17" fmla="*/ 0 60000 65536"/>
                <a:gd name="T18" fmla="*/ 0 60000 65536"/>
                <a:gd name="T19" fmla="*/ 0 60000 65536"/>
                <a:gd name="T20" fmla="*/ 0 60000 65536"/>
                <a:gd name="T21" fmla="*/ 0 w 3266"/>
                <a:gd name="T22" fmla="*/ 0 h 1542"/>
                <a:gd name="T23" fmla="*/ 3266 w 3266"/>
                <a:gd name="T24" fmla="*/ 1542 h 15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6" h="1542">
                  <a:moveTo>
                    <a:pt x="3266" y="1179"/>
                  </a:moveTo>
                  <a:lnTo>
                    <a:pt x="3266" y="1542"/>
                  </a:lnTo>
                  <a:lnTo>
                    <a:pt x="1497" y="1542"/>
                  </a:lnTo>
                  <a:lnTo>
                    <a:pt x="1497" y="861"/>
                  </a:lnTo>
                  <a:lnTo>
                    <a:pt x="1179" y="861"/>
                  </a:lnTo>
                  <a:lnTo>
                    <a:pt x="1179" y="0"/>
                  </a:lnTo>
                  <a:lnTo>
                    <a:pt x="0" y="0"/>
                  </a:lnTo>
                </a:path>
              </a:pathLst>
            </a:custGeom>
            <a:noFill/>
            <a:ln w="25400">
              <a:solidFill>
                <a:srgbClr val="0000FF"/>
              </a:solidFill>
              <a:round/>
              <a:headEnd/>
              <a:tailEnd type="stealth" w="lg" len="lg"/>
            </a:ln>
          </p:spPr>
          <p:txBody>
            <a:bodyPr/>
            <a:lstStyle/>
            <a:p>
              <a:endParaRPr lang="fr-FR"/>
            </a:p>
          </p:txBody>
        </p:sp>
        <p:sp>
          <p:nvSpPr>
            <p:cNvPr id="1055" name="Text Box 30"/>
            <p:cNvSpPr txBox="1">
              <a:spLocks noChangeArrowheads="1"/>
            </p:cNvSpPr>
            <p:nvPr/>
          </p:nvSpPr>
          <p:spPr bwMode="auto">
            <a:xfrm>
              <a:off x="3409" y="3793"/>
              <a:ext cx="773" cy="291"/>
            </a:xfrm>
            <a:prstGeom prst="rect">
              <a:avLst/>
            </a:prstGeom>
            <a:noFill/>
            <a:ln w="9525">
              <a:noFill/>
              <a:miter lim="800000"/>
              <a:headEnd/>
              <a:tailEnd/>
            </a:ln>
          </p:spPr>
          <p:txBody>
            <a:bodyPr wrap="none">
              <a:spAutoFit/>
            </a:bodyPr>
            <a:lstStyle/>
            <a:p>
              <a:pPr eaLnBrk="1" hangingPunct="1">
                <a:spcBef>
                  <a:spcPct val="0"/>
                </a:spcBef>
                <a:buFontTx/>
                <a:buNone/>
              </a:pPr>
              <a:r>
                <a:rPr lang="fr-FR" sz="1200" b="1">
                  <a:latin typeface="Tahoma" pitchFamily="34" charset="0"/>
                </a:rPr>
                <a:t>Paiement des</a:t>
              </a:r>
            </a:p>
            <a:p>
              <a:pPr eaLnBrk="1" hangingPunct="1">
                <a:spcBef>
                  <a:spcPct val="0"/>
                </a:spcBef>
                <a:buFontTx/>
                <a:buNone/>
              </a:pPr>
              <a:r>
                <a:rPr lang="fr-FR" sz="1200" b="1">
                  <a:latin typeface="Tahoma" pitchFamily="34" charset="0"/>
                </a:rPr>
                <a:t>fournisseurs</a:t>
              </a:r>
            </a:p>
          </p:txBody>
        </p:sp>
        <p:sp>
          <p:nvSpPr>
            <p:cNvPr id="1056" name="Oval 31"/>
            <p:cNvSpPr>
              <a:spLocks noChangeArrowheads="1"/>
            </p:cNvSpPr>
            <p:nvPr/>
          </p:nvSpPr>
          <p:spPr bwMode="auto">
            <a:xfrm>
              <a:off x="3493" y="3521"/>
              <a:ext cx="356"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b="1">
                  <a:solidFill>
                    <a:srgbClr val="0000FF"/>
                  </a:solidFill>
                </a:rPr>
                <a:t>6</a:t>
              </a:r>
            </a:p>
          </p:txBody>
        </p:sp>
      </p:grpSp>
      <p:sp>
        <p:nvSpPr>
          <p:cNvPr id="1039" name="Text Box 32"/>
          <p:cNvSpPr txBox="1">
            <a:spLocks noChangeArrowheads="1"/>
          </p:cNvSpPr>
          <p:nvPr/>
        </p:nvSpPr>
        <p:spPr bwMode="auto">
          <a:xfrm>
            <a:off x="7499839" y="5734051"/>
            <a:ext cx="1654812" cy="400110"/>
          </a:xfrm>
          <a:prstGeom prst="rect">
            <a:avLst/>
          </a:prstGeom>
          <a:noFill/>
          <a:ln w="9525">
            <a:noFill/>
            <a:miter lim="800000"/>
            <a:headEnd/>
            <a:tailEnd/>
          </a:ln>
        </p:spPr>
        <p:txBody>
          <a:bodyPr wrap="none">
            <a:spAutoFit/>
          </a:bodyPr>
          <a:lstStyle/>
          <a:p>
            <a:pPr algn="l" eaLnBrk="1" hangingPunct="1">
              <a:spcBef>
                <a:spcPct val="0"/>
              </a:spcBef>
              <a:buFontTx/>
              <a:buNone/>
            </a:pPr>
            <a:r>
              <a:rPr lang="fr-FR" sz="2000" b="1">
                <a:latin typeface="Times New Roman" pitchFamily="18" charset="0"/>
                <a:cs typeface="Times New Roman" pitchFamily="18" charset="0"/>
              </a:rPr>
              <a:t>Accord cadre</a:t>
            </a:r>
          </a:p>
        </p:txBody>
      </p:sp>
      <p:sp>
        <p:nvSpPr>
          <p:cNvPr id="1040" name="Freeform 33"/>
          <p:cNvSpPr>
            <a:spLocks/>
          </p:cNvSpPr>
          <p:nvPr/>
        </p:nvSpPr>
        <p:spPr bwMode="auto">
          <a:xfrm>
            <a:off x="7596554" y="1628775"/>
            <a:ext cx="1295400" cy="4191000"/>
          </a:xfrm>
          <a:custGeom>
            <a:avLst/>
            <a:gdLst>
              <a:gd name="T0" fmla="*/ 2147483647 w 960"/>
              <a:gd name="T1" fmla="*/ 0 h 2208"/>
              <a:gd name="T2" fmla="*/ 2147483647 w 960"/>
              <a:gd name="T3" fmla="*/ 0 h 2208"/>
              <a:gd name="T4" fmla="*/ 2147483647 w 960"/>
              <a:gd name="T5" fmla="*/ 2147483647 h 2208"/>
              <a:gd name="T6" fmla="*/ 0 w 960"/>
              <a:gd name="T7" fmla="*/ 2147483647 h 2208"/>
              <a:gd name="T8" fmla="*/ 0 w 960"/>
              <a:gd name="T9" fmla="*/ 2147483647 h 2208"/>
              <a:gd name="T10" fmla="*/ 0 60000 65536"/>
              <a:gd name="T11" fmla="*/ 0 60000 65536"/>
              <a:gd name="T12" fmla="*/ 0 60000 65536"/>
              <a:gd name="T13" fmla="*/ 0 60000 65536"/>
              <a:gd name="T14" fmla="*/ 0 60000 65536"/>
              <a:gd name="T15" fmla="*/ 0 w 960"/>
              <a:gd name="T16" fmla="*/ 0 h 2208"/>
              <a:gd name="T17" fmla="*/ 960 w 960"/>
              <a:gd name="T18" fmla="*/ 2208 h 2208"/>
            </a:gdLst>
            <a:ahLst/>
            <a:cxnLst>
              <a:cxn ang="T10">
                <a:pos x="T0" y="T1"/>
              </a:cxn>
              <a:cxn ang="T11">
                <a:pos x="T2" y="T3"/>
              </a:cxn>
              <a:cxn ang="T12">
                <a:pos x="T4" y="T5"/>
              </a:cxn>
              <a:cxn ang="T13">
                <a:pos x="T6" y="T7"/>
              </a:cxn>
              <a:cxn ang="T14">
                <a:pos x="T8" y="T9"/>
              </a:cxn>
            </a:cxnLst>
            <a:rect l="T15" t="T16" r="T17" b="T18"/>
            <a:pathLst>
              <a:path w="960" h="2208">
                <a:moveTo>
                  <a:pt x="384" y="0"/>
                </a:moveTo>
                <a:lnTo>
                  <a:pt x="960" y="0"/>
                </a:lnTo>
                <a:lnTo>
                  <a:pt x="960" y="2208"/>
                </a:lnTo>
                <a:lnTo>
                  <a:pt x="0" y="2208"/>
                </a:lnTo>
                <a:lnTo>
                  <a:pt x="0" y="2016"/>
                </a:lnTo>
              </a:path>
            </a:pathLst>
          </a:custGeom>
          <a:noFill/>
          <a:ln w="31750">
            <a:solidFill>
              <a:srgbClr val="666699"/>
            </a:solidFill>
            <a:round/>
            <a:headEnd type="diamond" w="lg" len="lg"/>
            <a:tailEnd type="stealth" w="lg" len="lg"/>
          </a:ln>
        </p:spPr>
        <p:txBody>
          <a:bodyPr/>
          <a:lstStyle/>
          <a:p>
            <a:endParaRPr lang="fr-FR"/>
          </a:p>
        </p:txBody>
      </p:sp>
      <p:sp>
        <p:nvSpPr>
          <p:cNvPr id="1041" name="Text Box 34"/>
          <p:cNvSpPr txBox="1">
            <a:spLocks noChangeArrowheads="1"/>
          </p:cNvSpPr>
          <p:nvPr/>
        </p:nvSpPr>
        <p:spPr bwMode="auto">
          <a:xfrm>
            <a:off x="1524000" y="0"/>
            <a:ext cx="7338646" cy="488950"/>
          </a:xfrm>
          <a:prstGeom prst="rect">
            <a:avLst/>
          </a:prstGeom>
          <a:noFill/>
          <a:ln w="9525">
            <a:noFill/>
            <a:miter lim="800000"/>
            <a:headEnd/>
            <a:tailEnd/>
          </a:ln>
        </p:spPr>
        <p:txBody>
          <a:bodyPr>
            <a:spAutoFit/>
          </a:bodyPr>
          <a:lstStyle/>
          <a:p>
            <a:pPr algn="r" eaLnBrk="1" hangingPunct="1">
              <a:spcBef>
                <a:spcPct val="0"/>
              </a:spcBef>
              <a:buFontTx/>
              <a:buNone/>
            </a:pPr>
            <a:r>
              <a:rPr lang="fr-FR" sz="2600" b="1">
                <a:solidFill>
                  <a:srgbClr val="990000"/>
                </a:solidFill>
                <a:latin typeface="Times New Roman" pitchFamily="18" charset="0"/>
                <a:cs typeface="Times New Roman" pitchFamily="18" charset="0"/>
              </a:rPr>
              <a:t>               </a:t>
            </a:r>
            <a:r>
              <a:rPr lang="fr-FR" sz="2000" b="1">
                <a:solidFill>
                  <a:schemeClr val="bg1"/>
                </a:solidFill>
              </a:rPr>
              <a:t>Mécanisme d’octroi des crédits  </a:t>
            </a:r>
          </a:p>
        </p:txBody>
      </p:sp>
      <p:grpSp>
        <p:nvGrpSpPr>
          <p:cNvPr id="7" name="Group 35"/>
          <p:cNvGrpSpPr>
            <a:grpSpLocks/>
          </p:cNvGrpSpPr>
          <p:nvPr/>
        </p:nvGrpSpPr>
        <p:grpSpPr bwMode="auto">
          <a:xfrm>
            <a:off x="7596554" y="2276476"/>
            <a:ext cx="1203081" cy="2238376"/>
            <a:chOff x="4798" y="1434"/>
            <a:chExt cx="758" cy="1410"/>
          </a:xfrm>
        </p:grpSpPr>
        <p:cxnSp>
          <p:nvCxnSpPr>
            <p:cNvPr id="1051" name="AutoShape 36"/>
            <p:cNvCxnSpPr>
              <a:cxnSpLocks noChangeShapeType="1"/>
            </p:cNvCxnSpPr>
            <p:nvPr/>
          </p:nvCxnSpPr>
          <p:spPr bwMode="auto">
            <a:xfrm rot="5400000">
              <a:off x="4287" y="2086"/>
              <a:ext cx="1304" cy="0"/>
            </a:xfrm>
            <a:prstGeom prst="straightConnector1">
              <a:avLst/>
            </a:prstGeom>
            <a:noFill/>
            <a:ln w="25400">
              <a:solidFill>
                <a:srgbClr val="0000FF"/>
              </a:solidFill>
              <a:round/>
              <a:headEnd/>
              <a:tailEnd type="stealth" w="lg" len="lg"/>
            </a:ln>
          </p:spPr>
        </p:cxnSp>
        <p:sp>
          <p:nvSpPr>
            <p:cNvPr id="1052" name="Text Box 37"/>
            <p:cNvSpPr txBox="1">
              <a:spLocks noChangeArrowheads="1"/>
            </p:cNvSpPr>
            <p:nvPr/>
          </p:nvSpPr>
          <p:spPr bwMode="auto">
            <a:xfrm>
              <a:off x="4903" y="1972"/>
              <a:ext cx="653" cy="872"/>
            </a:xfrm>
            <a:prstGeom prst="rect">
              <a:avLst/>
            </a:prstGeom>
            <a:noFill/>
            <a:ln w="9525" algn="ctr">
              <a:noFill/>
              <a:miter lim="800000"/>
              <a:headEnd/>
              <a:tailEnd/>
            </a:ln>
          </p:spPr>
          <p:txBody>
            <a:bodyPr>
              <a:spAutoFit/>
            </a:bodyPr>
            <a:lstStyle/>
            <a:p>
              <a:pPr eaLnBrk="1" hangingPunct="1">
                <a:spcBef>
                  <a:spcPct val="0"/>
                </a:spcBef>
                <a:buFontTx/>
                <a:buNone/>
              </a:pPr>
              <a:r>
                <a:rPr lang="fr-FR" sz="1200">
                  <a:latin typeface="Tahoma" pitchFamily="34" charset="0"/>
                </a:rPr>
                <a:t>La banque émet à la STEG un échéancier lors de chaque déblocage</a:t>
              </a:r>
            </a:p>
          </p:txBody>
        </p:sp>
        <p:sp>
          <p:nvSpPr>
            <p:cNvPr id="1053" name="Oval 38"/>
            <p:cNvSpPr>
              <a:spLocks noChangeArrowheads="1"/>
            </p:cNvSpPr>
            <p:nvPr/>
          </p:nvSpPr>
          <p:spPr bwMode="auto">
            <a:xfrm>
              <a:off x="4798" y="1711"/>
              <a:ext cx="272" cy="272"/>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00FF"/>
                  </a:solidFill>
                </a:rPr>
                <a:t>7</a:t>
              </a:r>
            </a:p>
          </p:txBody>
        </p:sp>
      </p:grpSp>
      <p:grpSp>
        <p:nvGrpSpPr>
          <p:cNvPr id="8" name="Group 39"/>
          <p:cNvGrpSpPr>
            <a:grpSpLocks/>
          </p:cNvGrpSpPr>
          <p:nvPr/>
        </p:nvGrpSpPr>
        <p:grpSpPr bwMode="auto">
          <a:xfrm>
            <a:off x="5364774" y="1844675"/>
            <a:ext cx="1367203" cy="1289050"/>
            <a:chOff x="3379" y="1162"/>
            <a:chExt cx="862" cy="812"/>
          </a:xfrm>
        </p:grpSpPr>
        <p:sp>
          <p:nvSpPr>
            <p:cNvPr id="1049" name="Text Box 40"/>
            <p:cNvSpPr txBox="1">
              <a:spLocks noChangeArrowheads="1"/>
            </p:cNvSpPr>
            <p:nvPr/>
          </p:nvSpPr>
          <p:spPr bwMode="auto">
            <a:xfrm>
              <a:off x="3379" y="1258"/>
              <a:ext cx="862" cy="523"/>
            </a:xfrm>
            <a:prstGeom prst="rect">
              <a:avLst/>
            </a:prstGeom>
            <a:noFill/>
            <a:ln w="9525" algn="ctr">
              <a:noFill/>
              <a:miter lim="800000"/>
              <a:headEnd/>
              <a:tailEnd/>
            </a:ln>
          </p:spPr>
          <p:txBody>
            <a:bodyPr>
              <a:spAutoFit/>
            </a:bodyPr>
            <a:lstStyle/>
            <a:p>
              <a:pPr eaLnBrk="1" hangingPunct="1">
                <a:spcBef>
                  <a:spcPct val="0"/>
                </a:spcBef>
                <a:buFontTx/>
                <a:buNone/>
              </a:pPr>
              <a:endParaRPr lang="fr-FR" sz="1200">
                <a:latin typeface="Tahoma" pitchFamily="34" charset="0"/>
              </a:endParaRPr>
            </a:p>
            <a:p>
              <a:pPr eaLnBrk="1" hangingPunct="1">
                <a:spcBef>
                  <a:spcPct val="0"/>
                </a:spcBef>
                <a:buFontTx/>
                <a:buNone/>
              </a:pPr>
              <a:r>
                <a:rPr lang="fr-FR" sz="1200">
                  <a:latin typeface="Tahoma" pitchFamily="34" charset="0"/>
                </a:rPr>
                <a:t>ANME Retourne les dossiers à la STEG</a:t>
              </a:r>
            </a:p>
          </p:txBody>
        </p:sp>
        <p:cxnSp>
          <p:nvCxnSpPr>
            <p:cNvPr id="1050" name="AutoShape 41"/>
            <p:cNvCxnSpPr>
              <a:cxnSpLocks noChangeShapeType="1"/>
            </p:cNvCxnSpPr>
            <p:nvPr/>
          </p:nvCxnSpPr>
          <p:spPr bwMode="auto">
            <a:xfrm rot="-5400000">
              <a:off x="3334" y="1207"/>
              <a:ext cx="812" cy="721"/>
            </a:xfrm>
            <a:prstGeom prst="bentConnector2">
              <a:avLst/>
            </a:prstGeom>
            <a:noFill/>
            <a:ln w="31750">
              <a:solidFill>
                <a:schemeClr val="tx1"/>
              </a:solidFill>
              <a:miter lim="800000"/>
              <a:headEnd type="stealth" w="lg" len="lg"/>
              <a:tailEnd type="none" w="lg" len="lg"/>
            </a:ln>
          </p:spPr>
        </p:cxnSp>
      </p:grpSp>
      <p:grpSp>
        <p:nvGrpSpPr>
          <p:cNvPr id="9" name="Group 42"/>
          <p:cNvGrpSpPr>
            <a:grpSpLocks/>
          </p:cNvGrpSpPr>
          <p:nvPr/>
        </p:nvGrpSpPr>
        <p:grpSpPr bwMode="auto">
          <a:xfrm>
            <a:off x="3587262" y="1447800"/>
            <a:ext cx="2919046" cy="1574800"/>
            <a:chOff x="2290" y="982"/>
            <a:chExt cx="1838" cy="992"/>
          </a:xfrm>
        </p:grpSpPr>
        <p:cxnSp>
          <p:nvCxnSpPr>
            <p:cNvPr id="1046" name="AutoShape 43"/>
            <p:cNvCxnSpPr>
              <a:cxnSpLocks noChangeShapeType="1"/>
            </p:cNvCxnSpPr>
            <p:nvPr/>
          </p:nvCxnSpPr>
          <p:spPr bwMode="auto">
            <a:xfrm rot="-5400000">
              <a:off x="3190" y="1035"/>
              <a:ext cx="992" cy="885"/>
            </a:xfrm>
            <a:prstGeom prst="bentConnector2">
              <a:avLst/>
            </a:prstGeom>
            <a:noFill/>
            <a:ln w="31750">
              <a:solidFill>
                <a:schemeClr val="tx1"/>
              </a:solidFill>
              <a:miter lim="800000"/>
              <a:headEnd type="none" w="lg" len="lg"/>
              <a:tailEnd type="stealth" w="lg" len="lg"/>
            </a:ln>
          </p:spPr>
        </p:cxnSp>
        <p:sp>
          <p:nvSpPr>
            <p:cNvPr id="1047" name="Text Box 44"/>
            <p:cNvSpPr txBox="1">
              <a:spLocks noChangeArrowheads="1"/>
            </p:cNvSpPr>
            <p:nvPr/>
          </p:nvSpPr>
          <p:spPr bwMode="auto">
            <a:xfrm>
              <a:off x="2290" y="1266"/>
              <a:ext cx="1020" cy="640"/>
            </a:xfrm>
            <a:prstGeom prst="rect">
              <a:avLst/>
            </a:prstGeom>
            <a:noFill/>
            <a:ln w="9525" algn="ctr">
              <a:noFill/>
              <a:miter lim="800000"/>
              <a:headEnd/>
              <a:tailEnd/>
            </a:ln>
          </p:spPr>
          <p:txBody>
            <a:bodyPr>
              <a:spAutoFit/>
            </a:bodyPr>
            <a:lstStyle/>
            <a:p>
              <a:pPr eaLnBrk="1" hangingPunct="1">
                <a:spcBef>
                  <a:spcPct val="0"/>
                </a:spcBef>
                <a:buFontTx/>
                <a:buNone/>
              </a:pPr>
              <a:r>
                <a:rPr lang="fr-FR" sz="1200">
                  <a:latin typeface="Tahoma" pitchFamily="34" charset="0"/>
                </a:rPr>
                <a:t>ANME </a:t>
              </a:r>
            </a:p>
            <a:p>
              <a:pPr eaLnBrk="1" hangingPunct="1">
                <a:spcBef>
                  <a:spcPct val="0"/>
                </a:spcBef>
                <a:buFontTx/>
                <a:buNone/>
              </a:pPr>
              <a:r>
                <a:rPr lang="fr-FR" sz="1200">
                  <a:latin typeface="Tahoma" pitchFamily="34" charset="0"/>
                </a:rPr>
                <a:t> approuve les dossiers et la demande de subvention</a:t>
              </a:r>
            </a:p>
          </p:txBody>
        </p:sp>
        <p:sp>
          <p:nvSpPr>
            <p:cNvPr id="1048" name="Oval 45"/>
            <p:cNvSpPr>
              <a:spLocks noChangeArrowheads="1"/>
            </p:cNvSpPr>
            <p:nvPr/>
          </p:nvSpPr>
          <p:spPr bwMode="auto">
            <a:xfrm>
              <a:off x="3107" y="1274"/>
              <a:ext cx="408" cy="269"/>
            </a:xfrm>
            <a:prstGeom prst="ellipse">
              <a:avLst/>
            </a:prstGeom>
            <a:solidFill>
              <a:srgbClr val="FFFF00"/>
            </a:solidFill>
            <a:ln w="9525">
              <a:solidFill>
                <a:schemeClr val="tx1"/>
              </a:solidFill>
              <a:round/>
              <a:headEnd/>
              <a:tailEnd/>
            </a:ln>
          </p:spPr>
          <p:txBody>
            <a:bodyPr wrap="none" anchor="ctr"/>
            <a:lstStyle/>
            <a:p>
              <a:pPr eaLnBrk="1" hangingPunct="1">
                <a:spcBef>
                  <a:spcPct val="0"/>
                </a:spcBef>
                <a:buFontTx/>
                <a:buNone/>
              </a:pPr>
              <a:r>
                <a:rPr lang="fr-FR" sz="1800">
                  <a:solidFill>
                    <a:srgbClr val="0000FF"/>
                  </a:solidFill>
                </a:rPr>
                <a:t>4</a:t>
              </a:r>
            </a:p>
          </p:txBody>
        </p:sp>
      </p:grpSp>
      <p:pic>
        <p:nvPicPr>
          <p:cNvPr id="1045" name="Picture 46"/>
          <p:cNvPicPr>
            <a:picLocks noChangeAspect="1" noChangeArrowheads="1"/>
          </p:cNvPicPr>
          <p:nvPr/>
        </p:nvPicPr>
        <p:blipFill>
          <a:blip r:embed="rId7" cstate="print"/>
          <a:srcRect/>
          <a:stretch>
            <a:fillRect/>
          </a:stretch>
        </p:blipFill>
        <p:spPr bwMode="auto">
          <a:xfrm>
            <a:off x="6948855" y="4365625"/>
            <a:ext cx="1011115" cy="1011238"/>
          </a:xfrm>
          <a:prstGeom prst="rect">
            <a:avLst/>
          </a:prstGeom>
          <a:noFill/>
          <a:ln w="25400">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595162"/>
                                        </p:tgtEl>
                                        <p:attrNameLst>
                                          <p:attrName>style.visibility</p:attrName>
                                        </p:attrNameLst>
                                      </p:cBhvr>
                                      <p:to>
                                        <p:strVal val="visible"/>
                                      </p:to>
                                    </p:set>
                                    <p:anim calcmode="lin" valueType="num">
                                      <p:cBhvr additive="base">
                                        <p:cTn id="18" dur="500" fill="hold"/>
                                        <p:tgtEl>
                                          <p:spTgt spid="5595162"/>
                                        </p:tgtEl>
                                        <p:attrNameLst>
                                          <p:attrName>ppt_x</p:attrName>
                                        </p:attrNameLst>
                                      </p:cBhvr>
                                      <p:tavLst>
                                        <p:tav tm="0">
                                          <p:val>
                                            <p:strVal val="0-#ppt_w/2"/>
                                          </p:val>
                                        </p:tav>
                                        <p:tav tm="100000">
                                          <p:val>
                                            <p:strVal val="#ppt_x"/>
                                          </p:val>
                                        </p:tav>
                                      </p:tavLst>
                                    </p:anim>
                                    <p:anim calcmode="lin" valueType="num">
                                      <p:cBhvr additive="base">
                                        <p:cTn id="19" dur="500" fill="hold"/>
                                        <p:tgtEl>
                                          <p:spTgt spid="559516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5595163"/>
                                        </p:tgtEl>
                                        <p:attrNameLst>
                                          <p:attrName>style.visibility</p:attrName>
                                        </p:attrNameLst>
                                      </p:cBhvr>
                                      <p:to>
                                        <p:strVal val="visible"/>
                                      </p:to>
                                    </p:set>
                                    <p:anim calcmode="lin" valueType="num">
                                      <p:cBhvr additive="base">
                                        <p:cTn id="24" dur="500" fill="hold"/>
                                        <p:tgtEl>
                                          <p:spTgt spid="5595163"/>
                                        </p:tgtEl>
                                        <p:attrNameLst>
                                          <p:attrName>ppt_x</p:attrName>
                                        </p:attrNameLst>
                                      </p:cBhvr>
                                      <p:tavLst>
                                        <p:tav tm="0">
                                          <p:val>
                                            <p:strVal val="0-#ppt_w/2"/>
                                          </p:val>
                                        </p:tav>
                                        <p:tav tm="100000">
                                          <p:val>
                                            <p:strVal val="#ppt_x"/>
                                          </p:val>
                                        </p:tav>
                                      </p:tavLst>
                                    </p:anim>
                                    <p:anim calcmode="lin" valueType="num">
                                      <p:cBhvr additive="base">
                                        <p:cTn id="25" dur="500" fill="hold"/>
                                        <p:tgtEl>
                                          <p:spTgt spid="559516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dissolv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dissolve">
                                      <p:cBhvr>
                                        <p:cTn id="47" dur="500"/>
                                        <p:tgtEl>
                                          <p:spTgt spid="3"/>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box(in)">
                                      <p:cBhvr>
                                        <p:cTn id="52" dur="500"/>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blinds(horizontal)">
                                      <p:cBhvr>
                                        <p:cTn id="5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5162" grpId="0" autoUpdateAnimBg="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336431" y="0"/>
            <a:ext cx="7807569" cy="838200"/>
          </a:xfrm>
        </p:spPr>
        <p:txBody>
          <a:bodyPr/>
          <a:lstStyle/>
          <a:p>
            <a:pPr algn="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b="0" smtClean="0"/>
              <a:t/>
            </a:r>
            <a:br>
              <a:rPr lang="fr-FR" b="0" smtClean="0"/>
            </a:br>
            <a:r>
              <a:rPr lang="fr-FR" sz="2000" smtClean="0">
                <a:solidFill>
                  <a:schemeClr val="bg1"/>
                </a:solidFill>
                <a:latin typeface="Arial" pitchFamily="34" charset="0"/>
                <a:cs typeface="Arial" pitchFamily="34" charset="0"/>
              </a:rPr>
              <a:t>Modalités</a:t>
            </a:r>
            <a:r>
              <a:rPr lang="fr-FR" sz="2000" smtClean="0">
                <a:solidFill>
                  <a:schemeClr val="bg1"/>
                </a:solidFill>
              </a:rPr>
              <a:t> </a:t>
            </a:r>
            <a:r>
              <a:rPr lang="fr-FR" sz="2000" smtClean="0">
                <a:solidFill>
                  <a:schemeClr val="bg1"/>
                </a:solidFill>
                <a:latin typeface="Arial" pitchFamily="34" charset="0"/>
                <a:cs typeface="Arial" pitchFamily="34" charset="0"/>
              </a:rPr>
              <a:t>de fixation des taux d’intérêts </a:t>
            </a:r>
            <a:br>
              <a:rPr lang="fr-FR" sz="2000" smtClean="0">
                <a:solidFill>
                  <a:schemeClr val="bg1"/>
                </a:solidFill>
                <a:latin typeface="Arial" pitchFamily="34" charset="0"/>
                <a:cs typeface="Arial" pitchFamily="34" charset="0"/>
              </a:rPr>
            </a:br>
            <a:r>
              <a:rPr lang="fr-FR" sz="2000" smtClean="0">
                <a:solidFill>
                  <a:schemeClr val="bg1"/>
                </a:solidFill>
                <a:latin typeface="Arial" pitchFamily="34" charset="0"/>
                <a:cs typeface="Arial" pitchFamily="34" charset="0"/>
              </a:rPr>
              <a:t>Échéanciers de remboursements des crédits aux particuliers</a:t>
            </a:r>
            <a:r>
              <a:rPr lang="fr-FR" sz="2000" b="0" smtClean="0"/>
              <a:t> </a:t>
            </a:r>
          </a:p>
        </p:txBody>
      </p:sp>
      <p:sp>
        <p:nvSpPr>
          <p:cNvPr id="7171" name="Rectangle 3"/>
          <p:cNvSpPr>
            <a:spLocks noGrp="1" noChangeArrowheads="1"/>
          </p:cNvSpPr>
          <p:nvPr>
            <p:ph type="body" sz="half" idx="1"/>
          </p:nvPr>
        </p:nvSpPr>
        <p:spPr>
          <a:xfrm>
            <a:off x="422031" y="1143000"/>
            <a:ext cx="7737231" cy="228600"/>
          </a:xfrm>
        </p:spPr>
        <p:txBody>
          <a:bodyPr/>
          <a:lstStyle/>
          <a:p>
            <a:pPr indent="-53975" algn="ctr">
              <a:lnSpc>
                <a:spcPct val="80000"/>
              </a:lnSpc>
              <a:spcBef>
                <a:spcPct val="50000"/>
              </a:spcBef>
              <a:buClrTx/>
              <a:buFontTx/>
              <a:buNone/>
            </a:pPr>
            <a:r>
              <a:rPr lang="fr-FR" sz="1600" b="1" smtClean="0">
                <a:solidFill>
                  <a:srgbClr val="FF3300"/>
                </a:solidFill>
              </a:rPr>
              <a:t>Fixation des taux d’intérêts</a:t>
            </a:r>
          </a:p>
          <a:p>
            <a:pPr indent="-53975" algn="ctr">
              <a:lnSpc>
                <a:spcPct val="80000"/>
              </a:lnSpc>
              <a:buFont typeface="Wingdings" pitchFamily="2" charset="2"/>
              <a:buNone/>
            </a:pPr>
            <a:endParaRPr lang="fr-FR" sz="1400" b="1" smtClean="0">
              <a:solidFill>
                <a:srgbClr val="FF3300"/>
              </a:solidFill>
            </a:endParaRPr>
          </a:p>
          <a:p>
            <a:pPr indent="-53975" algn="ctr">
              <a:lnSpc>
                <a:spcPct val="80000"/>
              </a:lnSpc>
              <a:buFont typeface="Wingdings" pitchFamily="2" charset="2"/>
              <a:buNone/>
            </a:pPr>
            <a:endParaRPr lang="fr-FR" sz="900" b="1" smtClean="0"/>
          </a:p>
          <a:p>
            <a:pPr indent="-53975" algn="ctr">
              <a:lnSpc>
                <a:spcPct val="80000"/>
              </a:lnSpc>
              <a:buFont typeface="Wingdings" pitchFamily="2" charset="2"/>
              <a:buNone/>
            </a:pPr>
            <a:r>
              <a:rPr lang="fr-FR" sz="800" b="1" smtClean="0"/>
              <a:t> </a:t>
            </a:r>
            <a:endParaRPr lang="fr-FR" sz="800" smtClean="0"/>
          </a:p>
          <a:p>
            <a:pPr indent="-53975">
              <a:lnSpc>
                <a:spcPct val="80000"/>
              </a:lnSpc>
              <a:buFont typeface="Wingdings" pitchFamily="2" charset="2"/>
              <a:buNone/>
            </a:pPr>
            <a:endParaRPr lang="fr-FR" sz="500" smtClean="0">
              <a:solidFill>
                <a:srgbClr val="FF0000"/>
              </a:solidFill>
            </a:endParaRPr>
          </a:p>
          <a:p>
            <a:pPr indent="-53975">
              <a:lnSpc>
                <a:spcPct val="80000"/>
              </a:lnSpc>
            </a:pPr>
            <a:endParaRPr lang="fr-FR" sz="500" smtClean="0"/>
          </a:p>
          <a:p>
            <a:pPr indent="-53975">
              <a:lnSpc>
                <a:spcPct val="80000"/>
              </a:lnSpc>
            </a:pPr>
            <a:endParaRPr lang="fr-FR" sz="600" smtClean="0"/>
          </a:p>
          <a:p>
            <a:pPr indent="-53975">
              <a:lnSpc>
                <a:spcPct val="80000"/>
              </a:lnSpc>
            </a:pPr>
            <a:endParaRPr lang="fr-FR" sz="600" b="1" smtClean="0"/>
          </a:p>
          <a:p>
            <a:pPr indent="-53975">
              <a:lnSpc>
                <a:spcPct val="80000"/>
              </a:lnSpc>
            </a:pPr>
            <a:endParaRPr lang="fr-FR" sz="500" smtClean="0"/>
          </a:p>
          <a:p>
            <a:pPr indent="-53975">
              <a:lnSpc>
                <a:spcPct val="80000"/>
              </a:lnSpc>
            </a:pPr>
            <a:endParaRPr lang="fr-FR" sz="500" smtClean="0"/>
          </a:p>
          <a:p>
            <a:pPr indent="-53975">
              <a:lnSpc>
                <a:spcPct val="80000"/>
              </a:lnSpc>
            </a:pPr>
            <a:endParaRPr lang="fr-FR" sz="500" smtClean="0"/>
          </a:p>
        </p:txBody>
      </p:sp>
      <p:sp>
        <p:nvSpPr>
          <p:cNvPr id="7172" name="Text Box 4"/>
          <p:cNvSpPr txBox="1">
            <a:spLocks noChangeArrowheads="1"/>
          </p:cNvSpPr>
          <p:nvPr/>
        </p:nvSpPr>
        <p:spPr bwMode="gray">
          <a:xfrm>
            <a:off x="562708" y="5181600"/>
            <a:ext cx="6191250" cy="615553"/>
          </a:xfrm>
          <a:prstGeom prst="rect">
            <a:avLst/>
          </a:prstGeom>
          <a:noFill/>
          <a:ln w="12700" algn="ctr">
            <a:noFill/>
            <a:miter lim="800000"/>
            <a:headEnd/>
            <a:tailEnd/>
          </a:ln>
        </p:spPr>
        <p:txBody>
          <a:bodyPr lIns="0" tIns="0" rIns="0" bIns="0">
            <a:spAutoFit/>
          </a:bodyPr>
          <a:lstStyle/>
          <a:p>
            <a:pPr marL="457200" indent="-457200">
              <a:buFontTx/>
              <a:buNone/>
            </a:pPr>
            <a:r>
              <a:rPr lang="fr-FR" sz="2000" b="1"/>
              <a:t> </a:t>
            </a:r>
          </a:p>
          <a:p>
            <a:pPr marL="457200" indent="-457200"/>
            <a:endParaRPr lang="fr-FR" sz="2000" b="1"/>
          </a:p>
        </p:txBody>
      </p:sp>
      <p:graphicFrame>
        <p:nvGraphicFramePr>
          <p:cNvPr id="5574874" name="Group 218"/>
          <p:cNvGraphicFramePr>
            <a:graphicFrameLocks noGrp="1"/>
          </p:cNvGraphicFramePr>
          <p:nvPr>
            <p:ph sz="quarter" idx="3"/>
          </p:nvPr>
        </p:nvGraphicFramePr>
        <p:xfrm>
          <a:off x="773723" y="3581401"/>
          <a:ext cx="6893169" cy="1550611"/>
        </p:xfrm>
        <a:graphic>
          <a:graphicData uri="http://schemas.openxmlformats.org/drawingml/2006/table">
            <a:tbl>
              <a:tblPr/>
              <a:tblGrid>
                <a:gridCol w="3235569"/>
                <a:gridCol w="3657600"/>
              </a:tblGrid>
              <a:tr h="228600">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Catégories des crédits CES (en DT)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 Échéances bimestrielles  (en DT)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415">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550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21,166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242">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750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28,863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81">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950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36,560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5777">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1150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44,257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696">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1250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48,106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574898" name="Group 242"/>
          <p:cNvGraphicFramePr>
            <a:graphicFrameLocks noGrp="1"/>
          </p:cNvGraphicFramePr>
          <p:nvPr>
            <p:ph sz="half" idx="2"/>
          </p:nvPr>
        </p:nvGraphicFramePr>
        <p:xfrm>
          <a:off x="773723" y="1524000"/>
          <a:ext cx="6682154" cy="1523999"/>
        </p:xfrm>
        <a:graphic>
          <a:graphicData uri="http://schemas.openxmlformats.org/drawingml/2006/table">
            <a:tbl>
              <a:tblPr/>
              <a:tblGrid>
                <a:gridCol w="3094892"/>
                <a:gridCol w="3587262"/>
              </a:tblGrid>
              <a:tr h="331280">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Année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smtClean="0">
                          <a:ln>
                            <a:noFill/>
                          </a:ln>
                          <a:solidFill>
                            <a:schemeClr val="tx1"/>
                          </a:solidFill>
                          <a:effectLst/>
                          <a:latin typeface="Arial" charset="0"/>
                        </a:rPr>
                        <a:t> Taux d’intérêts fixe applicables aux tirages</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8602">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2007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smtClean="0">
                          <a:ln>
                            <a:noFill/>
                          </a:ln>
                          <a:solidFill>
                            <a:schemeClr val="tx1"/>
                          </a:solidFill>
                          <a:effectLst/>
                          <a:latin typeface="Arial" charset="0"/>
                        </a:rPr>
                        <a:t>6.25%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8317">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2008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6.39%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571">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smtClean="0">
                          <a:ln>
                            <a:noFill/>
                          </a:ln>
                          <a:solidFill>
                            <a:schemeClr val="tx1"/>
                          </a:solidFill>
                          <a:effectLst/>
                          <a:latin typeface="Arial" charset="0"/>
                        </a:rPr>
                        <a:t>2009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6.37%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390">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smtClean="0">
                          <a:ln>
                            <a:noFill/>
                          </a:ln>
                          <a:solidFill>
                            <a:schemeClr val="tx1"/>
                          </a:solidFill>
                          <a:effectLst/>
                          <a:latin typeface="Arial" charset="0"/>
                        </a:rPr>
                        <a:t>2010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5,44%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191839">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2011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5,72%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19" name="Text Box 166"/>
          <p:cNvSpPr txBox="1">
            <a:spLocks noChangeArrowheads="1"/>
          </p:cNvSpPr>
          <p:nvPr/>
        </p:nvSpPr>
        <p:spPr bwMode="gray">
          <a:xfrm>
            <a:off x="422031" y="3200401"/>
            <a:ext cx="8301404" cy="246063"/>
          </a:xfrm>
          <a:prstGeom prst="rect">
            <a:avLst/>
          </a:prstGeom>
          <a:noFill/>
          <a:ln w="12700" algn="ctr">
            <a:noFill/>
            <a:miter lim="800000"/>
            <a:headEnd/>
            <a:tailEnd/>
          </a:ln>
        </p:spPr>
        <p:txBody>
          <a:bodyPr lIns="0" tIns="0" rIns="0" bIns="0">
            <a:spAutoFit/>
          </a:bodyPr>
          <a:lstStyle/>
          <a:p>
            <a:pPr marL="457200" indent="-457200">
              <a:buFontTx/>
              <a:buNone/>
            </a:pPr>
            <a:r>
              <a:rPr lang="fr-FR" sz="1600" b="1">
                <a:solidFill>
                  <a:srgbClr val="FF3300"/>
                </a:solidFill>
              </a:rPr>
              <a:t>Montants des échéances à rembourser pour les acquisitions en 2011</a:t>
            </a:r>
            <a:endParaRPr lang="fr-FR" sz="1800"/>
          </a:p>
        </p:txBody>
      </p:sp>
      <p:graphicFrame>
        <p:nvGraphicFramePr>
          <p:cNvPr id="8" name="Group 65"/>
          <p:cNvGraphicFramePr>
            <a:graphicFrameLocks/>
          </p:cNvGraphicFramePr>
          <p:nvPr/>
        </p:nvGraphicFramePr>
        <p:xfrm>
          <a:off x="773723" y="5181601"/>
          <a:ext cx="6893169" cy="1219813"/>
        </p:xfrm>
        <a:graphic>
          <a:graphicData uri="http://schemas.openxmlformats.org/drawingml/2006/table">
            <a:tbl>
              <a:tblPr/>
              <a:tblGrid>
                <a:gridCol w="3235569"/>
                <a:gridCol w="3657600"/>
              </a:tblGrid>
              <a:tr h="215046">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defRPr/>
                      </a:pPr>
                      <a:r>
                        <a:rPr kumimoji="0" lang="fr-FR" sz="1200" b="1" i="0" u="none" strike="noStrike" cap="none" normalizeH="0" baseline="0" dirty="0" smtClean="0">
                          <a:ln>
                            <a:noFill/>
                          </a:ln>
                          <a:solidFill>
                            <a:schemeClr val="tx1"/>
                          </a:solidFill>
                          <a:effectLst/>
                          <a:latin typeface="Arial" charset="0"/>
                        </a:rPr>
                        <a:t>Catégories des crédits BS (en DT)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Échéances bimestrielles  (en DT)</a:t>
                      </a:r>
                      <a:endParaRPr kumimoji="0" lang="fr-FR" sz="1200" b="1" i="0" u="none" strike="noStrike" cap="none" normalizeH="0" baseline="0" dirty="0" smtClean="0">
                        <a:ln>
                          <a:noFill/>
                        </a:ln>
                        <a:solidFill>
                          <a:srgbClr val="FF3300"/>
                        </a:solidFill>
                        <a:effectLst/>
                        <a:latin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5046">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2000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76,969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5046">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3000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115,453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9509">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4000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153,938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4975">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5000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192,422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6820">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0" i="0" u="none" strike="noStrike" cap="none" normalizeH="0" baseline="0" dirty="0" smtClean="0">
                          <a:ln>
                            <a:noFill/>
                          </a:ln>
                          <a:solidFill>
                            <a:schemeClr val="tx1"/>
                          </a:solidFill>
                          <a:effectLst/>
                          <a:latin typeface="Arial" charset="0"/>
                        </a:rPr>
                        <a:t>6000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708025" rtl="0" eaLnBrk="0" fontAlgn="base" latinLnBrk="0" hangingPunct="0">
                        <a:lnSpc>
                          <a:spcPct val="100000"/>
                        </a:lnSpc>
                        <a:spcBef>
                          <a:spcPct val="30000"/>
                        </a:spcBef>
                        <a:spcAft>
                          <a:spcPct val="0"/>
                        </a:spcAft>
                        <a:buClr>
                          <a:schemeClr val="tx1"/>
                        </a:buClr>
                        <a:buSzTx/>
                        <a:buFont typeface="Wingdings" pitchFamily="2" charset="2"/>
                        <a:buNone/>
                        <a:tabLst/>
                      </a:pPr>
                      <a:r>
                        <a:rPr kumimoji="0" lang="fr-FR" sz="1200" b="1" i="0" u="none" strike="noStrike" cap="none" normalizeH="0" baseline="0" dirty="0" smtClean="0">
                          <a:ln>
                            <a:noFill/>
                          </a:ln>
                          <a:solidFill>
                            <a:schemeClr val="tx1"/>
                          </a:solidFill>
                          <a:effectLst/>
                          <a:latin typeface="Arial" charset="0"/>
                        </a:rPr>
                        <a:t>230,907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3600450" y="2057400"/>
            <a:ext cx="9144000" cy="369332"/>
          </a:xfrm>
          <a:prstGeom prst="rect">
            <a:avLst/>
          </a:prstGeom>
          <a:noFill/>
          <a:ln w="9525">
            <a:noFill/>
            <a:miter lim="800000"/>
            <a:headEnd/>
            <a:tailEnd/>
          </a:ln>
        </p:spPr>
        <p:txBody>
          <a:bodyPr>
            <a:spAutoFit/>
          </a:bodyPr>
          <a:lstStyle/>
          <a:p>
            <a:endParaRPr lang="fr-FR"/>
          </a:p>
        </p:txBody>
      </p:sp>
      <p:sp>
        <p:nvSpPr>
          <p:cNvPr id="8195" name="Text Box 4"/>
          <p:cNvSpPr txBox="1">
            <a:spLocks noChangeArrowheads="1"/>
          </p:cNvSpPr>
          <p:nvPr/>
        </p:nvSpPr>
        <p:spPr bwMode="auto">
          <a:xfrm>
            <a:off x="633046" y="1219201"/>
            <a:ext cx="4740520" cy="366713"/>
          </a:xfrm>
          <a:prstGeom prst="rect">
            <a:avLst/>
          </a:prstGeom>
          <a:noFill/>
          <a:ln w="9525">
            <a:noFill/>
            <a:miter lim="800000"/>
            <a:headEnd/>
            <a:tailEnd/>
          </a:ln>
        </p:spPr>
        <p:txBody>
          <a:bodyPr>
            <a:spAutoFit/>
          </a:bodyPr>
          <a:lstStyle/>
          <a:p>
            <a:pPr algn="l" eaLnBrk="1" hangingPunct="1">
              <a:spcBef>
                <a:spcPct val="0"/>
              </a:spcBef>
              <a:buClr>
                <a:schemeClr val="accent2"/>
              </a:buClr>
              <a:buFont typeface="Wingdings" pitchFamily="2" charset="2"/>
              <a:buNone/>
            </a:pPr>
            <a:r>
              <a:rPr lang="fr-FR" sz="1800" b="1"/>
              <a:t>Indicateurs de réussite du programme</a:t>
            </a:r>
          </a:p>
        </p:txBody>
      </p:sp>
      <p:sp>
        <p:nvSpPr>
          <p:cNvPr id="8196" name="Rectangle 6"/>
          <p:cNvSpPr>
            <a:spLocks noChangeArrowheads="1"/>
          </p:cNvSpPr>
          <p:nvPr/>
        </p:nvSpPr>
        <p:spPr bwMode="auto">
          <a:xfrm>
            <a:off x="351692" y="1676401"/>
            <a:ext cx="8229600" cy="3785652"/>
          </a:xfrm>
          <a:prstGeom prst="rect">
            <a:avLst/>
          </a:prstGeom>
          <a:noFill/>
          <a:ln w="9525">
            <a:noFill/>
            <a:miter lim="800000"/>
            <a:headEnd/>
            <a:tailEnd/>
          </a:ln>
        </p:spPr>
        <p:txBody>
          <a:bodyPr>
            <a:spAutoFit/>
          </a:bodyPr>
          <a:lstStyle/>
          <a:p>
            <a:pPr marL="292100" indent="-292100" algn="just" eaLnBrk="1" hangingPunct="1">
              <a:lnSpc>
                <a:spcPct val="130000"/>
              </a:lnSpc>
              <a:buClr>
                <a:srgbClr val="FF0000"/>
              </a:buClr>
              <a:buFont typeface="Wingdings" pitchFamily="2" charset="2"/>
              <a:buChar char="ü"/>
            </a:pPr>
            <a:endParaRPr lang="fr-FR" sz="1600"/>
          </a:p>
          <a:p>
            <a:pPr marL="292100" indent="-292100" algn="just" eaLnBrk="1" hangingPunct="1">
              <a:lnSpc>
                <a:spcPct val="130000"/>
              </a:lnSpc>
              <a:buClr>
                <a:srgbClr val="FF0000"/>
              </a:buClr>
              <a:buFont typeface="Wingdings" pitchFamily="2" charset="2"/>
              <a:buChar char="ü"/>
            </a:pPr>
            <a:r>
              <a:rPr lang="fr-FR" sz="1600"/>
              <a:t>La consommation intégrale de la 1</a:t>
            </a:r>
            <a:r>
              <a:rPr lang="fr-FR" sz="1600" baseline="30000"/>
              <a:t>ère</a:t>
            </a:r>
            <a:r>
              <a:rPr lang="fr-FR" sz="1600"/>
              <a:t> ligne de 117M² mise en place pour la période 2007-2011</a:t>
            </a:r>
          </a:p>
          <a:p>
            <a:pPr marL="292100" indent="-292100" algn="just" eaLnBrk="1" hangingPunct="1">
              <a:lnSpc>
                <a:spcPct val="130000"/>
              </a:lnSpc>
              <a:buClr>
                <a:srgbClr val="FF0000"/>
              </a:buClr>
              <a:buFont typeface="Wingdings" pitchFamily="2" charset="2"/>
              <a:buChar char="ü"/>
            </a:pPr>
            <a:r>
              <a:rPr lang="fr-FR" sz="1600"/>
              <a:t>Le financement de plus 100.000ménages pour l’acquisition de CES sur une période de 5 ans </a:t>
            </a:r>
          </a:p>
          <a:p>
            <a:pPr marL="292100" indent="-292100" algn="just" eaLnBrk="1" hangingPunct="1">
              <a:lnSpc>
                <a:spcPct val="130000"/>
              </a:lnSpc>
              <a:buClr>
                <a:srgbClr val="FF0000"/>
              </a:buClr>
              <a:buFont typeface="Wingdings" pitchFamily="2" charset="2"/>
              <a:buChar char="ü"/>
            </a:pPr>
            <a:r>
              <a:rPr lang="fr-FR" sz="1600"/>
              <a:t>Evolution importante de la surface installée de panneaux solaires entre 2005 - 2011                                    </a:t>
            </a:r>
          </a:p>
          <a:p>
            <a:pPr marL="292100" indent="-292100" algn="just" eaLnBrk="1" hangingPunct="1">
              <a:lnSpc>
                <a:spcPct val="130000"/>
              </a:lnSpc>
              <a:buClr>
                <a:srgbClr val="FF0000"/>
              </a:buClr>
              <a:buFont typeface="Wingdings" pitchFamily="2" charset="2"/>
              <a:buNone/>
            </a:pPr>
            <a:r>
              <a:rPr lang="fr-FR" sz="1600">
                <a:solidFill>
                  <a:srgbClr val="FF3300"/>
                </a:solidFill>
              </a:rPr>
              <a:t>                                        </a:t>
            </a:r>
          </a:p>
          <a:p>
            <a:pPr marL="292100" indent="-292100" algn="just" eaLnBrk="1" hangingPunct="1">
              <a:lnSpc>
                <a:spcPct val="130000"/>
              </a:lnSpc>
              <a:buClr>
                <a:srgbClr val="FF0000"/>
              </a:buClr>
              <a:buFont typeface="Wingdings" pitchFamily="2" charset="2"/>
              <a:buNone/>
            </a:pPr>
            <a:endParaRPr lang="fr-FR" sz="1600">
              <a:solidFill>
                <a:srgbClr val="FF3300"/>
              </a:solidFill>
            </a:endParaRPr>
          </a:p>
          <a:p>
            <a:pPr marL="292100" indent="-292100" algn="just" eaLnBrk="1" hangingPunct="1">
              <a:lnSpc>
                <a:spcPct val="130000"/>
              </a:lnSpc>
              <a:buClr>
                <a:srgbClr val="FF0000"/>
              </a:buClr>
              <a:buFont typeface="Wingdings" pitchFamily="2" charset="2"/>
              <a:buNone/>
            </a:pPr>
            <a:endParaRPr lang="fr-FR" sz="1600">
              <a:solidFill>
                <a:srgbClr val="FF3300"/>
              </a:solidFill>
            </a:endParaRPr>
          </a:p>
          <a:p>
            <a:pPr marL="292100" indent="-292100" algn="just" eaLnBrk="1" hangingPunct="1">
              <a:lnSpc>
                <a:spcPct val="130000"/>
              </a:lnSpc>
              <a:buClr>
                <a:srgbClr val="FF0000"/>
              </a:buClr>
              <a:buFont typeface="Wingdings" pitchFamily="2" charset="2"/>
              <a:buNone/>
            </a:pPr>
            <a:endParaRPr lang="fr-FR" sz="1600"/>
          </a:p>
          <a:p>
            <a:pPr marL="482600" lvl="1" algn="just" eaLnBrk="1" hangingPunct="1">
              <a:buClr>
                <a:srgbClr val="FF0000"/>
              </a:buClr>
              <a:buFont typeface="Wingdings" pitchFamily="2" charset="2"/>
              <a:buChar char="ü"/>
            </a:pPr>
            <a:endParaRPr lang="fr-FR" sz="1600" b="1">
              <a:solidFill>
                <a:srgbClr val="CC0000"/>
              </a:solidFill>
              <a:latin typeface="Times New Roman" pitchFamily="18" charset="0"/>
              <a:cs typeface="Times New Roman" pitchFamily="18" charset="0"/>
            </a:endParaRPr>
          </a:p>
          <a:p>
            <a:pPr marL="482600" lvl="1" algn="just" eaLnBrk="1" hangingPunct="1">
              <a:buClr>
                <a:srgbClr val="FF0000"/>
              </a:buClr>
              <a:buFont typeface="Wingdings" pitchFamily="2" charset="2"/>
              <a:buChar char="ü"/>
            </a:pPr>
            <a:endParaRPr lang="fr-FR" sz="1600" b="1">
              <a:solidFill>
                <a:srgbClr val="CC0000"/>
              </a:solidFill>
              <a:latin typeface="Comic Sans MS" pitchFamily="66" charset="0"/>
            </a:endParaRPr>
          </a:p>
        </p:txBody>
      </p:sp>
      <p:sp>
        <p:nvSpPr>
          <p:cNvPr id="8197" name="Rectangle 7"/>
          <p:cNvSpPr>
            <a:spLocks noChangeArrowheads="1"/>
          </p:cNvSpPr>
          <p:nvPr/>
        </p:nvSpPr>
        <p:spPr bwMode="auto">
          <a:xfrm>
            <a:off x="228600" y="152400"/>
            <a:ext cx="8915400" cy="609600"/>
          </a:xfrm>
          <a:prstGeom prst="rect">
            <a:avLst/>
          </a:prstGeom>
          <a:noFill/>
          <a:ln w="9525">
            <a:noFill/>
            <a:miter lim="800000"/>
            <a:headEnd/>
            <a:tailEnd/>
          </a:ln>
        </p:spPr>
        <p:txBody>
          <a:bodyPr anchor="ctr" anchorCtr="1"/>
          <a:lstStyle/>
          <a:p>
            <a:pPr>
              <a:spcBef>
                <a:spcPct val="0"/>
              </a:spcBef>
              <a:buFontTx/>
              <a:buNone/>
            </a:pPr>
            <a:r>
              <a:rPr lang="en-GB" sz="2000" b="1">
                <a:solidFill>
                  <a:srgbClr val="A50021"/>
                </a:solidFill>
                <a:latin typeface="Verdana" pitchFamily="34" charset="0"/>
              </a:rPr>
              <a:t>                             </a:t>
            </a:r>
            <a:r>
              <a:rPr lang="en-GB" sz="2000" b="1">
                <a:solidFill>
                  <a:schemeClr val="bg1"/>
                </a:solidFill>
              </a:rPr>
              <a:t>Indicateurs de réussite du projet: Situation au 31/05/2011</a:t>
            </a:r>
          </a:p>
        </p:txBody>
      </p:sp>
      <p:sp>
        <p:nvSpPr>
          <p:cNvPr id="8198" name="AutoShape 8"/>
          <p:cNvSpPr>
            <a:spLocks noChangeArrowheads="1"/>
          </p:cNvSpPr>
          <p:nvPr/>
        </p:nvSpPr>
        <p:spPr bwMode="gray">
          <a:xfrm>
            <a:off x="4783016" y="1295400"/>
            <a:ext cx="984738" cy="228600"/>
          </a:xfrm>
          <a:prstGeom prst="chevron">
            <a:avLst>
              <a:gd name="adj" fmla="val 116667"/>
            </a:avLst>
          </a:prstGeom>
          <a:gradFill rotWithShape="1">
            <a:gsLst>
              <a:gs pos="0">
                <a:srgbClr val="FF9933"/>
              </a:gs>
              <a:gs pos="100000">
                <a:srgbClr val="FFCC00"/>
              </a:gs>
            </a:gsLst>
            <a:lin ang="5400000" scaled="1"/>
          </a:gradFill>
          <a:ln w="12700" algn="ctr">
            <a:solidFill>
              <a:srgbClr val="FF0000"/>
            </a:solidFill>
            <a:miter lim="800000"/>
            <a:headEnd/>
            <a:tailEnd/>
          </a:ln>
        </p:spPr>
        <p:txBody>
          <a:bodyPr wrap="none" lIns="0" tIns="0" rIns="0" bIns="0" anchor="ctr"/>
          <a:lstStyle/>
          <a:p>
            <a:endParaRPr lang="fr-FR"/>
          </a:p>
        </p:txBody>
      </p:sp>
      <p:sp>
        <p:nvSpPr>
          <p:cNvPr id="8199" name="Rectangle 11"/>
          <p:cNvSpPr>
            <a:spLocks noChangeArrowheads="1"/>
          </p:cNvSpPr>
          <p:nvPr/>
        </p:nvSpPr>
        <p:spPr bwMode="gray">
          <a:xfrm>
            <a:off x="492369" y="1219200"/>
            <a:ext cx="4149969" cy="381000"/>
          </a:xfrm>
          <a:prstGeom prst="rect">
            <a:avLst/>
          </a:prstGeom>
          <a:noFill/>
          <a:ln w="28575" algn="ctr">
            <a:solidFill>
              <a:srgbClr val="FF0000"/>
            </a:solidFill>
            <a:miter lim="800000"/>
            <a:headEnd/>
            <a:tailEnd/>
          </a:ln>
        </p:spPr>
        <p:txBody>
          <a:bodyPr wrap="none" lIns="0" tIns="0" rIns="0" bIns="0" anchor="ctr"/>
          <a:lstStyle/>
          <a:p>
            <a:endParaRPr lang="fr-FR"/>
          </a:p>
        </p:txBody>
      </p:sp>
      <p:pic>
        <p:nvPicPr>
          <p:cNvPr id="8200" name="Picture 8"/>
          <p:cNvPicPr>
            <a:picLocks noChangeAspect="1" noChangeArrowheads="1"/>
          </p:cNvPicPr>
          <p:nvPr/>
        </p:nvPicPr>
        <p:blipFill>
          <a:blip r:embed="rId2" cstate="print"/>
          <a:srcRect/>
          <a:stretch>
            <a:fillRect/>
          </a:stretch>
        </p:blipFill>
        <p:spPr bwMode="auto">
          <a:xfrm>
            <a:off x="914400" y="3505200"/>
            <a:ext cx="6682154" cy="274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smtClean="0"/>
              <a:t/>
            </a:r>
            <a:br>
              <a:rPr lang="fr-FR" smtClean="0"/>
            </a:br>
            <a:r>
              <a:rPr lang="fr-FR" smtClean="0"/>
              <a:t> </a:t>
            </a:r>
            <a:br>
              <a:rPr lang="fr-FR" smtClean="0"/>
            </a:br>
            <a:r>
              <a:rPr lang="fr-FR" smtClean="0">
                <a:solidFill>
                  <a:schemeClr val="bg1"/>
                </a:solidFill>
              </a:rPr>
              <a:t>Opportunités &amp; Développement</a:t>
            </a:r>
          </a:p>
        </p:txBody>
      </p:sp>
      <p:sp>
        <p:nvSpPr>
          <p:cNvPr id="9219" name="Espace réservé du contenu 2"/>
          <p:cNvSpPr>
            <a:spLocks noGrp="1"/>
          </p:cNvSpPr>
          <p:nvPr>
            <p:ph idx="1"/>
          </p:nvPr>
        </p:nvSpPr>
        <p:spPr/>
        <p:txBody>
          <a:bodyPr/>
          <a:lstStyle/>
          <a:p>
            <a:pPr>
              <a:buFont typeface="Wingdings" pitchFamily="2" charset="2"/>
              <a:buNone/>
            </a:pPr>
            <a:r>
              <a:rPr lang="fr-FR" smtClean="0"/>
              <a:t>	</a:t>
            </a:r>
          </a:p>
          <a:p>
            <a:pPr>
              <a:buFont typeface="Wingdings" pitchFamily="2" charset="2"/>
              <a:buNone/>
            </a:pPr>
            <a:r>
              <a:rPr lang="fr-FR" sz="1800" smtClean="0"/>
              <a:t>	► le développement du financement des ER reste tributaire (notamment dans un contextes de trésorerie de plus en plus serrée) de la disponibilité des sources de financement adaptés et a des couts acceptables tel que   :</a:t>
            </a:r>
          </a:p>
          <a:p>
            <a:pPr>
              <a:buFont typeface="Wingdings" pitchFamily="2" charset="2"/>
              <a:buNone/>
            </a:pPr>
            <a:endParaRPr lang="fr-FR" sz="1800" smtClean="0"/>
          </a:p>
          <a:p>
            <a:pPr>
              <a:buFont typeface="Wingdings" pitchFamily="2" charset="2"/>
              <a:buChar char="ü"/>
            </a:pPr>
            <a:r>
              <a:rPr lang="fr-FR" sz="1800" smtClean="0"/>
              <a:t>La mise en place de ligne spécifiques de refinancement à travers les organismes multilatéraux engagés dans les projets de Développement durable (BERD, BEI, BID, BAD …)  notamment pour le financement des Industriels qui optent pour la consommation des énergies propres (Cogénération, Photovoltaïque, Eolien..) et dont la réalisation ne peut se faire qu’à travers la mise en place de ressources à long terme.</a:t>
            </a:r>
          </a:p>
          <a:p>
            <a:pPr>
              <a:buFont typeface="Wingdings" pitchFamily="2" charset="2"/>
              <a:buChar char="ü"/>
            </a:pPr>
            <a:endParaRPr lang="fr-FR" sz="1800" smtClean="0"/>
          </a:p>
          <a:p>
            <a:pPr>
              <a:buFont typeface="Wingdings" pitchFamily="2" charset="2"/>
              <a:buChar char="ü"/>
            </a:pPr>
            <a:r>
              <a:rPr lang="fr-FR" sz="1800" smtClean="0"/>
              <a:t>Le refinancement par la BCT des financements s’inscrivant dans le cadre des ER </a:t>
            </a:r>
          </a:p>
          <a:p>
            <a:pPr>
              <a:buFont typeface="Wingdings" pitchFamily="2" charset="2"/>
              <a:buChar char="ü"/>
            </a:pPr>
            <a:endParaRPr lang="fr-FR" sz="1800" smtClean="0"/>
          </a:p>
          <a:p>
            <a:pPr>
              <a:buFont typeface="Wingdings" pitchFamily="2" charset="2"/>
              <a:buNone/>
            </a:pPr>
            <a:endParaRPr lang="fr-FR" smtClean="0"/>
          </a:p>
          <a:p>
            <a:endParaRPr lang="fr-FR" smtClean="0"/>
          </a:p>
        </p:txBody>
      </p:sp>
    </p:spTree>
  </p:cSld>
  <p:clrMapOvr>
    <a:masterClrMapping/>
  </p:clrMapOvr>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dirty="0" smtClean="0"/>
              <a:t>La GIZ en Tunisie</a:t>
            </a:r>
            <a:endParaRPr lang="fr-FR" sz="2800" dirty="0"/>
          </a:p>
        </p:txBody>
      </p:sp>
      <p:sp>
        <p:nvSpPr>
          <p:cNvPr id="3" name="Espace réservé du contenu 2"/>
          <p:cNvSpPr>
            <a:spLocks noGrp="1"/>
          </p:cNvSpPr>
          <p:nvPr>
            <p:ph idx="1"/>
          </p:nvPr>
        </p:nvSpPr>
        <p:spPr/>
        <p:txBody>
          <a:bodyPr/>
          <a:lstStyle/>
          <a:p>
            <a:r>
              <a:rPr lang="fr-FR" dirty="0" smtClean="0"/>
              <a:t>Deutsche </a:t>
            </a:r>
            <a:r>
              <a:rPr lang="fr-FR" dirty="0" err="1" smtClean="0"/>
              <a:t>Gesellschaft</a:t>
            </a:r>
            <a:r>
              <a:rPr lang="fr-FR" dirty="0" smtClean="0"/>
              <a:t> </a:t>
            </a:r>
            <a:r>
              <a:rPr lang="fr-FR" dirty="0" err="1" smtClean="0"/>
              <a:t>f</a:t>
            </a:r>
            <a:r>
              <a:rPr lang="fr-FR" dirty="0" err="1" smtClean="0">
                <a:latin typeface="Arial"/>
                <a:cs typeface="Arial"/>
              </a:rPr>
              <a:t>ür</a:t>
            </a:r>
            <a:r>
              <a:rPr lang="fr-FR" dirty="0" smtClean="0">
                <a:latin typeface="Arial"/>
                <a:cs typeface="Arial"/>
              </a:rPr>
              <a:t> Internationale </a:t>
            </a:r>
            <a:r>
              <a:rPr lang="fr-FR" dirty="0" err="1" smtClean="0">
                <a:latin typeface="Arial"/>
                <a:cs typeface="Arial"/>
              </a:rPr>
              <a:t>Zusammenarbeit</a:t>
            </a:r>
            <a:r>
              <a:rPr lang="fr-FR" dirty="0" smtClean="0">
                <a:latin typeface="Arial"/>
                <a:cs typeface="Arial"/>
              </a:rPr>
              <a:t> (GIZ) </a:t>
            </a:r>
            <a:r>
              <a:rPr lang="fr-FR" dirty="0" err="1" smtClean="0">
                <a:latin typeface="Arial"/>
                <a:cs typeface="Arial"/>
              </a:rPr>
              <a:t>GmbH</a:t>
            </a:r>
            <a:endParaRPr lang="fr-FR" dirty="0" smtClean="0">
              <a:latin typeface="Arial"/>
              <a:cs typeface="Arial"/>
            </a:endParaRPr>
          </a:p>
          <a:p>
            <a:pPr marL="762000" lvl="2">
              <a:buClr>
                <a:srgbClr val="C80F0F"/>
              </a:buClr>
            </a:pPr>
            <a:r>
              <a:rPr lang="fr-FR" sz="2400" dirty="0" smtClean="0">
                <a:latin typeface="Arial"/>
                <a:ea typeface="+mn-ea"/>
                <a:cs typeface="Arial"/>
              </a:rPr>
              <a:t>Entreprise publique allemande de coopération internationale pour le développement durable et l’action éducative internationale</a:t>
            </a:r>
          </a:p>
          <a:p>
            <a:pPr marL="762000" lvl="2">
              <a:buClr>
                <a:srgbClr val="C80F0F"/>
              </a:buClr>
            </a:pPr>
            <a:r>
              <a:rPr lang="fr-FR" sz="2400" dirty="0" smtClean="0">
                <a:latin typeface="Arial"/>
                <a:ea typeface="+mn-ea"/>
                <a:cs typeface="Arial"/>
              </a:rPr>
              <a:t>GIZ emploie environ 17 000 collaboratrices et collaborateurs dans plus de 130 pays</a:t>
            </a:r>
          </a:p>
          <a:p>
            <a:pPr marL="762000" lvl="2">
              <a:buClr>
                <a:srgbClr val="C80F0F"/>
              </a:buClr>
            </a:pPr>
            <a:r>
              <a:rPr lang="fr-FR" sz="2400" dirty="0" smtClean="0">
                <a:latin typeface="Arial"/>
                <a:ea typeface="+mn-ea"/>
                <a:cs typeface="Arial"/>
              </a:rPr>
              <a:t>Active en Tunisie depuis 1975 dans le cadre de la coopération </a:t>
            </a:r>
            <a:r>
              <a:rPr lang="fr-FR" sz="2400" dirty="0" err="1" smtClean="0">
                <a:latin typeface="Arial"/>
                <a:ea typeface="+mn-ea"/>
                <a:cs typeface="Arial"/>
              </a:rPr>
              <a:t>tuniso</a:t>
            </a:r>
            <a:r>
              <a:rPr lang="fr-FR" sz="2400" dirty="0" smtClean="0">
                <a:latin typeface="Arial"/>
                <a:ea typeface="+mn-ea"/>
                <a:cs typeface="Arial"/>
              </a:rPr>
              <a:t>-allemande</a:t>
            </a:r>
            <a:endParaRPr lang="fr-FR" sz="2400" dirty="0" smtClean="0">
              <a:latin typeface="Arial"/>
              <a:cs typeface="Arial"/>
            </a:endParaRPr>
          </a:p>
          <a:p>
            <a:endParaRPr lang="fr-FR"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039811" y="1072055"/>
            <a:ext cx="7652244" cy="957162"/>
          </a:xfrm>
        </p:spPr>
        <p:txBody>
          <a:bodyPr/>
          <a:lstStyle/>
          <a:p>
            <a:r>
              <a:rPr lang="fr-FR" sz="2800" dirty="0" smtClean="0"/>
              <a:t>Projet Promotion des Energies Renouvelables et de l’Efficacité Energétique (ER2E)</a:t>
            </a:r>
            <a:endParaRPr lang="fr-FR" sz="2800" dirty="0"/>
          </a:p>
        </p:txBody>
      </p:sp>
      <p:sp>
        <p:nvSpPr>
          <p:cNvPr id="3" name="Espace réservé du contenu 2"/>
          <p:cNvSpPr>
            <a:spLocks noGrp="1"/>
          </p:cNvSpPr>
          <p:nvPr>
            <p:ph idx="1"/>
          </p:nvPr>
        </p:nvSpPr>
        <p:spPr/>
        <p:txBody>
          <a:bodyPr/>
          <a:lstStyle/>
          <a:p>
            <a:r>
              <a:rPr lang="fr-FR" dirty="0" smtClean="0"/>
              <a:t>Durée du projet: 11/2003 - 08/2013</a:t>
            </a:r>
          </a:p>
          <a:p>
            <a:r>
              <a:rPr lang="fr-FR" dirty="0" smtClean="0"/>
              <a:t>Financé par le Ministère Allemand pour la Coopération Economique et le Développement</a:t>
            </a:r>
            <a:endParaRPr lang="fr-FR" dirty="0" smtClean="0">
              <a:cs typeface="Arial" charset="0"/>
            </a:endParaRPr>
          </a:p>
          <a:p>
            <a:r>
              <a:rPr lang="fr-FR" dirty="0" smtClean="0">
                <a:cs typeface="Arial" charset="0"/>
              </a:rPr>
              <a:t>Mis en œuvre par Deutsche </a:t>
            </a:r>
            <a:r>
              <a:rPr lang="fr-FR" dirty="0" err="1" smtClean="0">
                <a:cs typeface="Arial" charset="0"/>
              </a:rPr>
              <a:t>Gesellschaft</a:t>
            </a:r>
            <a:r>
              <a:rPr lang="fr-FR" dirty="0" smtClean="0">
                <a:cs typeface="Arial" charset="0"/>
              </a:rPr>
              <a:t> </a:t>
            </a:r>
            <a:r>
              <a:rPr lang="fr-FR" dirty="0" err="1" smtClean="0">
                <a:cs typeface="Arial" charset="0"/>
              </a:rPr>
              <a:t>f</a:t>
            </a:r>
            <a:r>
              <a:rPr lang="fr-FR" dirty="0" err="1" smtClean="0">
                <a:latin typeface="Arial"/>
                <a:cs typeface="Arial"/>
              </a:rPr>
              <a:t>ü</a:t>
            </a:r>
            <a:r>
              <a:rPr lang="fr-FR" dirty="0" err="1" smtClean="0">
                <a:cs typeface="Arial" charset="0"/>
              </a:rPr>
              <a:t>r</a:t>
            </a:r>
            <a:r>
              <a:rPr lang="fr-FR" dirty="0" smtClean="0">
                <a:cs typeface="Arial" charset="0"/>
              </a:rPr>
              <a:t> Internationale </a:t>
            </a:r>
            <a:r>
              <a:rPr lang="fr-FR" dirty="0" err="1" smtClean="0">
                <a:cs typeface="Arial" charset="0"/>
              </a:rPr>
              <a:t>Zusammenarbeit</a:t>
            </a:r>
            <a:r>
              <a:rPr lang="fr-FR" dirty="0" smtClean="0">
                <a:cs typeface="Arial" charset="0"/>
              </a:rPr>
              <a:t> (GIZ) </a:t>
            </a:r>
            <a:r>
              <a:rPr lang="fr-FR" dirty="0" err="1" smtClean="0">
                <a:cs typeface="Arial" charset="0"/>
              </a:rPr>
              <a:t>GmbH</a:t>
            </a:r>
            <a:endParaRPr lang="fr-FR" dirty="0" smtClean="0">
              <a:cs typeface="Arial" charset="0"/>
            </a:endParaRPr>
          </a:p>
          <a:p>
            <a:r>
              <a:rPr lang="fr-FR" dirty="0" smtClean="0">
                <a:cs typeface="Arial" charset="0"/>
              </a:rPr>
              <a:t>Partenaires tunisiens: Ministère de l‘Industrie et de la Technologie (MIT); Agence Nationale pour la Maîtrise de l’Energie (ANME)</a:t>
            </a:r>
          </a:p>
          <a:p>
            <a:r>
              <a:rPr lang="fr-FR" dirty="0" smtClean="0">
                <a:cs typeface="Arial" charset="0"/>
              </a:rPr>
              <a:t>Autres institutions partenaires: ministères, agences, associations, entreprises privées…</a:t>
            </a:r>
          </a:p>
          <a:p>
            <a:endParaRPr lang="fr-FR"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836712"/>
            <a:ext cx="7652244" cy="957162"/>
          </a:xfrm>
        </p:spPr>
        <p:txBody>
          <a:bodyPr/>
          <a:lstStyle/>
          <a:p>
            <a:r>
              <a:rPr lang="fr-FR" sz="2800" dirty="0" smtClean="0"/>
              <a:t>Key </a:t>
            </a:r>
            <a:r>
              <a:rPr lang="fr-FR" sz="2800" dirty="0" err="1" smtClean="0"/>
              <a:t>players</a:t>
            </a:r>
            <a:r>
              <a:rPr lang="fr-FR" sz="2800" dirty="0" smtClean="0"/>
              <a:t> and initial </a:t>
            </a:r>
            <a:r>
              <a:rPr lang="fr-FR" sz="2800" dirty="0" err="1" smtClean="0"/>
              <a:t>barriers</a:t>
            </a:r>
            <a:endParaRPr lang="fr-FR" sz="2800"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
        <p:nvSpPr>
          <p:cNvPr id="5" name="Espace réservé du contenu 2"/>
          <p:cNvSpPr txBox="1">
            <a:spLocks/>
          </p:cNvSpPr>
          <p:nvPr/>
        </p:nvSpPr>
        <p:spPr bwMode="auto">
          <a:xfrm>
            <a:off x="467544" y="1628800"/>
            <a:ext cx="7992888"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76250" indent="-457200" fontAlgn="base">
              <a:spcBef>
                <a:spcPct val="20000"/>
              </a:spcBef>
              <a:spcAft>
                <a:spcPct val="0"/>
              </a:spcAft>
              <a:buClr>
                <a:schemeClr val="tx1"/>
              </a:buClr>
              <a:tabLst>
                <a:tab pos="2190750" algn="l"/>
              </a:tabLst>
            </a:pPr>
            <a:r>
              <a:rPr lang="de-DE" b="1" kern="0" dirty="0" err="1" smtClean="0"/>
              <a:t>Households</a:t>
            </a:r>
            <a:r>
              <a:rPr lang="de-DE" kern="0" dirty="0" smtClean="0"/>
              <a:t>: 	- High </a:t>
            </a:r>
            <a:r>
              <a:rPr lang="de-DE" kern="0" dirty="0" err="1" smtClean="0"/>
              <a:t>upfront</a:t>
            </a:r>
            <a:r>
              <a:rPr lang="de-DE" kern="0" dirty="0" smtClean="0"/>
              <a:t> </a:t>
            </a:r>
            <a:r>
              <a:rPr lang="de-DE" kern="0" dirty="0" err="1" smtClean="0"/>
              <a:t>costs</a:t>
            </a:r>
            <a:endParaRPr lang="de-DE" kern="0" dirty="0" smtClean="0"/>
          </a:p>
          <a:p>
            <a:pPr marL="476250" indent="-457200" fontAlgn="base">
              <a:spcBef>
                <a:spcPct val="20000"/>
              </a:spcBef>
              <a:spcAft>
                <a:spcPct val="0"/>
              </a:spcAft>
              <a:buClr>
                <a:schemeClr val="tx1"/>
              </a:buClr>
              <a:tabLst>
                <a:tab pos="2190750" algn="l"/>
              </a:tabLst>
            </a:pPr>
            <a:r>
              <a:rPr lang="de-DE" kern="0" dirty="0" smtClean="0"/>
              <a:t>		- Lack </a:t>
            </a:r>
            <a:r>
              <a:rPr lang="de-DE" kern="0" dirty="0" err="1" smtClean="0"/>
              <a:t>of</a:t>
            </a:r>
            <a:r>
              <a:rPr lang="de-DE" kern="0" dirty="0" smtClean="0"/>
              <a:t> </a:t>
            </a:r>
            <a:r>
              <a:rPr lang="de-DE" kern="0" dirty="0" err="1" smtClean="0"/>
              <a:t>information</a:t>
            </a:r>
            <a:r>
              <a:rPr lang="de-DE" kern="0" dirty="0" smtClean="0"/>
              <a:t> </a:t>
            </a:r>
          </a:p>
          <a:p>
            <a:pPr marL="476250" indent="-457200" fontAlgn="base">
              <a:spcBef>
                <a:spcPct val="20000"/>
              </a:spcBef>
              <a:spcAft>
                <a:spcPct val="0"/>
              </a:spcAft>
              <a:buClr>
                <a:schemeClr val="tx1"/>
              </a:buClr>
              <a:tabLst>
                <a:tab pos="2190750" algn="l"/>
              </a:tabLst>
            </a:pPr>
            <a:r>
              <a:rPr lang="de-DE" kern="0" dirty="0" smtClean="0"/>
              <a:t>		- </a:t>
            </a:r>
            <a:r>
              <a:rPr lang="de-DE" kern="0" dirty="0" err="1" smtClean="0"/>
              <a:t>Cheap</a:t>
            </a:r>
            <a:r>
              <a:rPr lang="de-DE" kern="0" dirty="0" smtClean="0"/>
              <a:t> </a:t>
            </a:r>
            <a:r>
              <a:rPr lang="de-DE" kern="0" dirty="0" err="1" smtClean="0"/>
              <a:t>energy</a:t>
            </a:r>
            <a:r>
              <a:rPr lang="de-DE" kern="0" dirty="0" smtClean="0"/>
              <a:t> </a:t>
            </a:r>
            <a:r>
              <a:rPr lang="de-DE" kern="0" dirty="0" err="1" smtClean="0"/>
              <a:t>rates</a:t>
            </a:r>
            <a:r>
              <a:rPr lang="de-DE" kern="0" dirty="0" smtClean="0"/>
              <a:t> due </a:t>
            </a:r>
            <a:r>
              <a:rPr lang="de-DE" kern="0" dirty="0" err="1" smtClean="0"/>
              <a:t>to</a:t>
            </a:r>
            <a:r>
              <a:rPr lang="de-DE" kern="0" dirty="0" smtClean="0"/>
              <a:t> h</a:t>
            </a:r>
            <a:r>
              <a:rPr lang="en-US" kern="0" dirty="0" err="1" smtClean="0"/>
              <a:t>igh</a:t>
            </a:r>
            <a:r>
              <a:rPr lang="en-US" kern="0" dirty="0" smtClean="0"/>
              <a:t> fossil fuel subsidies 	  (LPG and natural gas) </a:t>
            </a:r>
          </a:p>
          <a:p>
            <a:pPr marL="476250" indent="-457200" fontAlgn="base">
              <a:spcBef>
                <a:spcPct val="20000"/>
              </a:spcBef>
              <a:spcAft>
                <a:spcPct val="0"/>
              </a:spcAft>
              <a:buClr>
                <a:schemeClr val="tx1"/>
              </a:buClr>
              <a:tabLst>
                <a:tab pos="2190750" algn="l"/>
              </a:tabLst>
            </a:pPr>
            <a:r>
              <a:rPr lang="de-DE" kern="0" dirty="0" smtClean="0"/>
              <a:t>		- Bad </a:t>
            </a:r>
            <a:r>
              <a:rPr lang="de-DE" kern="0" dirty="0" err="1" smtClean="0"/>
              <a:t>debt</a:t>
            </a:r>
            <a:r>
              <a:rPr lang="de-DE" kern="0" dirty="0" smtClean="0"/>
              <a:t> </a:t>
            </a:r>
            <a:r>
              <a:rPr lang="de-DE" kern="0" dirty="0" err="1" smtClean="0"/>
              <a:t>rating</a:t>
            </a:r>
            <a:r>
              <a:rPr lang="de-DE" kern="0" dirty="0" smtClean="0"/>
              <a:t> </a:t>
            </a:r>
          </a:p>
          <a:p>
            <a:pPr marL="476250" indent="-457200" fontAlgn="base">
              <a:spcBef>
                <a:spcPct val="20000"/>
              </a:spcBef>
              <a:spcAft>
                <a:spcPct val="0"/>
              </a:spcAft>
              <a:buClr>
                <a:schemeClr val="tx1"/>
              </a:buClr>
              <a:tabLst>
                <a:tab pos="2190750" algn="l"/>
              </a:tabLst>
            </a:pPr>
            <a:r>
              <a:rPr lang="de-DE" kern="0" dirty="0" smtClean="0"/>
              <a:t>	</a:t>
            </a:r>
            <a:r>
              <a:rPr lang="de-DE" kern="0" dirty="0" smtClean="0">
                <a:solidFill>
                  <a:srgbClr val="FF0000"/>
                </a:solidFill>
              </a:rPr>
              <a:t>=&gt; High </a:t>
            </a:r>
            <a:r>
              <a:rPr lang="de-DE" kern="0" dirty="0" err="1" smtClean="0">
                <a:solidFill>
                  <a:srgbClr val="FF0000"/>
                </a:solidFill>
              </a:rPr>
              <a:t>uncertainty</a:t>
            </a:r>
            <a:r>
              <a:rPr lang="de-DE" kern="0" dirty="0" smtClean="0">
                <a:solidFill>
                  <a:srgbClr val="FF0000"/>
                </a:solidFill>
              </a:rPr>
              <a:t> </a:t>
            </a:r>
            <a:r>
              <a:rPr lang="de-DE" kern="0" dirty="0" err="1" smtClean="0">
                <a:solidFill>
                  <a:srgbClr val="FF0000"/>
                </a:solidFill>
              </a:rPr>
              <a:t>about</a:t>
            </a:r>
            <a:r>
              <a:rPr lang="de-DE" kern="0" dirty="0" smtClean="0">
                <a:solidFill>
                  <a:srgbClr val="FF0000"/>
                </a:solidFill>
              </a:rPr>
              <a:t> </a:t>
            </a:r>
            <a:r>
              <a:rPr lang="de-DE" kern="0" dirty="0" err="1" smtClean="0">
                <a:solidFill>
                  <a:srgbClr val="FF0000"/>
                </a:solidFill>
              </a:rPr>
              <a:t>technical</a:t>
            </a:r>
            <a:r>
              <a:rPr lang="de-DE" kern="0" dirty="0" smtClean="0">
                <a:solidFill>
                  <a:srgbClr val="FF0000"/>
                </a:solidFill>
              </a:rPr>
              <a:t> </a:t>
            </a:r>
            <a:r>
              <a:rPr lang="de-DE" kern="0" dirty="0" err="1" smtClean="0">
                <a:solidFill>
                  <a:srgbClr val="FF0000"/>
                </a:solidFill>
              </a:rPr>
              <a:t>and</a:t>
            </a:r>
            <a:r>
              <a:rPr lang="de-DE" kern="0" dirty="0" smtClean="0">
                <a:solidFill>
                  <a:srgbClr val="FF0000"/>
                </a:solidFill>
              </a:rPr>
              <a:t> </a:t>
            </a:r>
            <a:r>
              <a:rPr lang="de-DE" kern="0" dirty="0" err="1" smtClean="0">
                <a:solidFill>
                  <a:srgbClr val="FF0000"/>
                </a:solidFill>
              </a:rPr>
              <a:t>economical</a:t>
            </a:r>
            <a:r>
              <a:rPr lang="de-DE" kern="0" dirty="0" smtClean="0">
                <a:solidFill>
                  <a:srgbClr val="FF0000"/>
                </a:solidFill>
              </a:rPr>
              <a:t> </a:t>
            </a:r>
            <a:r>
              <a:rPr lang="de-DE" kern="0" dirty="0" err="1" smtClean="0">
                <a:solidFill>
                  <a:srgbClr val="FF0000"/>
                </a:solidFill>
              </a:rPr>
              <a:t>risks</a:t>
            </a:r>
            <a:endParaRPr lang="de-DE" kern="0" dirty="0" smtClean="0">
              <a:solidFill>
                <a:srgbClr val="FF0000"/>
              </a:solidFill>
            </a:endParaRPr>
          </a:p>
          <a:p>
            <a:pPr marL="476250" indent="-457200" fontAlgn="base">
              <a:spcBef>
                <a:spcPct val="20000"/>
              </a:spcBef>
              <a:spcAft>
                <a:spcPct val="0"/>
              </a:spcAft>
              <a:buClr>
                <a:schemeClr val="tx1"/>
              </a:buClr>
              <a:tabLst>
                <a:tab pos="2190750" algn="l"/>
              </a:tabLst>
            </a:pPr>
            <a:r>
              <a:rPr lang="de-DE" kern="0" dirty="0" smtClean="0"/>
              <a:t>		</a:t>
            </a:r>
          </a:p>
          <a:p>
            <a:pPr marL="476250" indent="-457200" fontAlgn="base">
              <a:spcBef>
                <a:spcPct val="20000"/>
              </a:spcBef>
              <a:spcAft>
                <a:spcPct val="0"/>
              </a:spcAft>
              <a:buClr>
                <a:schemeClr val="tx1"/>
              </a:buClr>
              <a:tabLst>
                <a:tab pos="2190750" algn="l"/>
              </a:tabLst>
            </a:pPr>
            <a:r>
              <a:rPr lang="de-DE" b="1" kern="0" dirty="0" smtClean="0"/>
              <a:t>Banking </a:t>
            </a:r>
            <a:r>
              <a:rPr lang="de-DE" b="1" kern="0" dirty="0" err="1" smtClean="0"/>
              <a:t>sector</a:t>
            </a:r>
            <a:r>
              <a:rPr lang="de-DE" b="1" kern="0" dirty="0" smtClean="0"/>
              <a:t>: </a:t>
            </a:r>
            <a:r>
              <a:rPr lang="de-DE" kern="0" dirty="0" smtClean="0"/>
              <a:t>	- </a:t>
            </a:r>
            <a:r>
              <a:rPr lang="de-DE" kern="0" dirty="0" err="1" smtClean="0"/>
              <a:t>uncertainty</a:t>
            </a:r>
            <a:r>
              <a:rPr lang="de-DE" kern="0" dirty="0" smtClean="0"/>
              <a:t> </a:t>
            </a:r>
            <a:r>
              <a:rPr lang="de-DE" kern="0" dirty="0" err="1" smtClean="0"/>
              <a:t>about</a:t>
            </a:r>
            <a:r>
              <a:rPr lang="de-DE" kern="0" dirty="0" smtClean="0"/>
              <a:t> </a:t>
            </a:r>
            <a:r>
              <a:rPr lang="de-DE" kern="0" dirty="0" err="1" smtClean="0"/>
              <a:t>market</a:t>
            </a:r>
            <a:r>
              <a:rPr lang="de-DE" kern="0" dirty="0" smtClean="0"/>
              <a:t> </a:t>
            </a:r>
            <a:r>
              <a:rPr lang="de-DE" kern="0" dirty="0" err="1" smtClean="0"/>
              <a:t>development</a:t>
            </a:r>
            <a:endParaRPr lang="de-DE" kern="0" dirty="0" smtClean="0"/>
          </a:p>
          <a:p>
            <a:pPr marL="476250" indent="-457200" fontAlgn="base">
              <a:spcBef>
                <a:spcPct val="20000"/>
              </a:spcBef>
              <a:spcAft>
                <a:spcPct val="0"/>
              </a:spcAft>
              <a:buClr>
                <a:schemeClr val="tx1"/>
              </a:buClr>
              <a:tabLst>
                <a:tab pos="2190750" algn="l"/>
              </a:tabLst>
            </a:pPr>
            <a:r>
              <a:rPr lang="de-DE" kern="0" dirty="0" smtClean="0"/>
              <a:t>		- lack </a:t>
            </a:r>
            <a:r>
              <a:rPr lang="de-DE" kern="0" dirty="0" err="1" smtClean="0"/>
              <a:t>of</a:t>
            </a:r>
            <a:r>
              <a:rPr lang="de-DE" kern="0" dirty="0" smtClean="0"/>
              <a:t> </a:t>
            </a:r>
            <a:r>
              <a:rPr lang="de-DE" kern="0" dirty="0" err="1" smtClean="0"/>
              <a:t>information</a:t>
            </a:r>
            <a:r>
              <a:rPr lang="de-DE" kern="0" dirty="0" smtClean="0"/>
              <a:t> </a:t>
            </a:r>
            <a:r>
              <a:rPr lang="de-DE" kern="0" dirty="0" err="1" smtClean="0"/>
              <a:t>about</a:t>
            </a:r>
            <a:r>
              <a:rPr lang="de-DE" kern="0" dirty="0" smtClean="0"/>
              <a:t> techn. </a:t>
            </a:r>
            <a:r>
              <a:rPr lang="de-DE" kern="0" dirty="0" err="1" smtClean="0"/>
              <a:t>and</a:t>
            </a:r>
            <a:r>
              <a:rPr lang="de-DE" kern="0" dirty="0" smtClean="0"/>
              <a:t> </a:t>
            </a:r>
            <a:r>
              <a:rPr lang="de-DE" kern="0" dirty="0" err="1" smtClean="0"/>
              <a:t>economical</a:t>
            </a:r>
            <a:r>
              <a:rPr lang="de-DE" kern="0" dirty="0" smtClean="0"/>
              <a:t> </a:t>
            </a:r>
            <a:r>
              <a:rPr lang="de-DE" kern="0" dirty="0" err="1" smtClean="0"/>
              <a:t>risks</a:t>
            </a:r>
            <a:endParaRPr lang="de-DE" kern="0" dirty="0" smtClean="0"/>
          </a:p>
          <a:p>
            <a:pPr marL="476250" lvl="1" indent="-457200" fontAlgn="base">
              <a:spcBef>
                <a:spcPct val="20000"/>
              </a:spcBef>
              <a:spcAft>
                <a:spcPct val="0"/>
              </a:spcAft>
              <a:buClr>
                <a:schemeClr val="tx1"/>
              </a:buClr>
              <a:tabLst>
                <a:tab pos="2190750" algn="l"/>
              </a:tabLst>
            </a:pPr>
            <a:r>
              <a:rPr lang="de-DE" kern="0" dirty="0" smtClean="0"/>
              <a:t>		- </a:t>
            </a:r>
            <a:r>
              <a:rPr lang="en-US" kern="0" dirty="0" smtClean="0"/>
              <a:t>Lack of local bank expertise to tailor RE loans</a:t>
            </a:r>
          </a:p>
          <a:p>
            <a:pPr marL="476250" indent="-457200" fontAlgn="base">
              <a:spcBef>
                <a:spcPct val="20000"/>
              </a:spcBef>
              <a:spcAft>
                <a:spcPct val="0"/>
              </a:spcAft>
              <a:buClr>
                <a:schemeClr val="tx1"/>
              </a:buClr>
              <a:tabLst>
                <a:tab pos="2190750" algn="l"/>
              </a:tabLst>
            </a:pPr>
            <a:r>
              <a:rPr lang="de-DE" kern="0" dirty="0" smtClean="0"/>
              <a:t>	 </a:t>
            </a:r>
          </a:p>
          <a:p>
            <a:pPr marL="476250" indent="-457200" fontAlgn="base">
              <a:spcBef>
                <a:spcPct val="20000"/>
              </a:spcBef>
              <a:spcAft>
                <a:spcPct val="0"/>
              </a:spcAft>
              <a:buClr>
                <a:schemeClr val="tx1"/>
              </a:buClr>
              <a:buFont typeface="Wingdings" pitchFamily="2" charset="2"/>
              <a:buNone/>
              <a:tabLst>
                <a:tab pos="2190750" algn="l"/>
              </a:tabLst>
            </a:pPr>
            <a:r>
              <a:rPr lang="de-DE" b="1" kern="0" dirty="0" err="1" smtClean="0"/>
              <a:t>Tunisian</a:t>
            </a:r>
            <a:r>
              <a:rPr lang="de-DE" b="1" kern="0" dirty="0" smtClean="0"/>
              <a:t> State: </a:t>
            </a:r>
            <a:r>
              <a:rPr lang="de-DE" kern="0" dirty="0" smtClean="0"/>
              <a:t>	- High fossil </a:t>
            </a:r>
            <a:r>
              <a:rPr lang="de-DE" kern="0" dirty="0" err="1" smtClean="0"/>
              <a:t>fuel</a:t>
            </a:r>
            <a:r>
              <a:rPr lang="de-DE" kern="0" dirty="0" smtClean="0"/>
              <a:t> </a:t>
            </a:r>
            <a:r>
              <a:rPr lang="de-DE" kern="0" dirty="0" err="1" smtClean="0"/>
              <a:t>subsidies</a:t>
            </a:r>
            <a:r>
              <a:rPr lang="de-DE" kern="0" dirty="0" smtClean="0"/>
              <a:t> </a:t>
            </a:r>
            <a:r>
              <a:rPr lang="en-US" kern="0" dirty="0" err="1" smtClean="0"/>
              <a:t>(LPG and natural gas) </a:t>
            </a:r>
            <a:endParaRPr lang="de-DE" kern="0" dirty="0" err="1" smtClean="0"/>
          </a:p>
          <a:p>
            <a:pPr marL="476250" indent="-457200" fontAlgn="base">
              <a:spcBef>
                <a:spcPct val="20000"/>
              </a:spcBef>
              <a:spcAft>
                <a:spcPct val="0"/>
              </a:spcAft>
              <a:buClr>
                <a:schemeClr val="tx1"/>
              </a:buClr>
              <a:buFont typeface="Wingdings" pitchFamily="2" charset="2"/>
              <a:buNone/>
              <a:tabLst>
                <a:tab pos="2190750" algn="l"/>
              </a:tabLst>
            </a:pPr>
            <a:r>
              <a:rPr kumimoji="0" lang="de-DE" b="0" i="0" u="none" strike="noStrike" kern="0" cap="none" spc="0" normalizeH="0" baseline="0" noProof="0" dirty="0" smtClean="0">
                <a:ln>
                  <a:noFill/>
                </a:ln>
                <a:solidFill>
                  <a:schemeClr val="tx1"/>
                </a:solidFill>
                <a:effectLst/>
                <a:uLnTx/>
                <a:uFillTx/>
                <a:latin typeface="+mn-lt"/>
              </a:rPr>
              <a:t>		-</a:t>
            </a:r>
            <a:r>
              <a:rPr kumimoji="0" lang="de-DE" b="0" i="0" u="none" strike="noStrike" kern="0" cap="none" spc="0" normalizeH="0" noProof="0" dirty="0" smtClean="0">
                <a:ln>
                  <a:noFill/>
                </a:ln>
                <a:solidFill>
                  <a:schemeClr val="tx1"/>
                </a:solidFill>
                <a:effectLst/>
                <a:uLnTx/>
                <a:uFillTx/>
                <a:latin typeface="+mn-lt"/>
              </a:rPr>
              <a:t> </a:t>
            </a:r>
            <a:r>
              <a:rPr lang="en-US" kern="0" dirty="0" smtClean="0"/>
              <a:t>high dependency on gas </a:t>
            </a:r>
          </a:p>
          <a:p>
            <a:pPr marL="476250" indent="-457200" fontAlgn="base">
              <a:spcBef>
                <a:spcPct val="20000"/>
              </a:spcBef>
              <a:spcAft>
                <a:spcPct val="0"/>
              </a:spcAft>
              <a:buClr>
                <a:schemeClr val="tx1"/>
              </a:buClr>
              <a:buFont typeface="Wingdings" pitchFamily="2" charset="2"/>
              <a:buNone/>
              <a:tabLst>
                <a:tab pos="2190750" algn="l"/>
              </a:tabLst>
            </a:pPr>
            <a:r>
              <a:rPr lang="en-US" kern="0" dirty="0" smtClean="0"/>
              <a:t> </a:t>
            </a:r>
            <a:r>
              <a:rPr lang="en-US" kern="0" dirty="0" smtClean="0">
                <a:solidFill>
                  <a:srgbClr val="FF0000"/>
                </a:solidFill>
              </a:rPr>
              <a:t>=&gt; Political will to diversify</a:t>
            </a:r>
            <a:r>
              <a:rPr lang="de-DE" kern="0" dirty="0" smtClean="0">
                <a:solidFill>
                  <a:srgbClr val="FF0000"/>
                </a:solidFill>
              </a:rPr>
              <a:t>,</a:t>
            </a:r>
            <a:r>
              <a:rPr lang="en-US" kern="0" dirty="0" smtClean="0">
                <a:solidFill>
                  <a:srgbClr val="FF0000"/>
                </a:solidFill>
              </a:rPr>
              <a:t> to lower subsidies and reduce impact on budget  </a:t>
            </a:r>
            <a:endParaRPr kumimoji="0" lang="de-DE" b="0" i="0" u="none" strike="noStrike" kern="0" cap="none" spc="0" normalizeH="0" baseline="0" noProof="0" dirty="0" smtClean="0">
              <a:ln>
                <a:noFill/>
              </a:ln>
              <a:solidFill>
                <a:srgbClr val="FF0000"/>
              </a:solidFill>
              <a:effectLst/>
              <a:uLnTx/>
              <a:uFillTx/>
              <a:latin typeface="+mn-lt"/>
            </a:endParaRPr>
          </a:p>
          <a:p>
            <a:pPr marL="285750" marR="0" lvl="0" indent="-285750" algn="l" defTabSz="914400" rtl="0" eaLnBrk="1" fontAlgn="base" latinLnBrk="0" hangingPunct="1">
              <a:lnSpc>
                <a:spcPct val="100000"/>
              </a:lnSpc>
              <a:spcBef>
                <a:spcPct val="20000"/>
              </a:spcBef>
              <a:spcAft>
                <a:spcPct val="0"/>
              </a:spcAft>
              <a:buClr>
                <a:srgbClr val="C80F0F"/>
              </a:buClr>
              <a:buSzTx/>
              <a:buFont typeface="Wingdings" pitchFamily="2" charset="2"/>
              <a:buNone/>
              <a:tabLst>
                <a:tab pos="2190750" algn="l"/>
              </a:tabLst>
              <a:defRPr/>
            </a:pPr>
            <a:endParaRPr kumimoji="0" lang="de-DE"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520156" y="836712"/>
            <a:ext cx="7652244" cy="556745"/>
          </a:xfrm>
        </p:spPr>
        <p:txBody>
          <a:bodyPr/>
          <a:lstStyle/>
          <a:p>
            <a:r>
              <a:rPr lang="fr-FR" sz="2800" dirty="0" smtClean="0"/>
              <a:t>Main </a:t>
            </a:r>
            <a:r>
              <a:rPr lang="fr-FR" sz="2800" dirty="0" err="1" smtClean="0"/>
              <a:t>characteristics</a:t>
            </a:r>
            <a:r>
              <a:rPr lang="fr-FR" sz="2800" dirty="0" smtClean="0"/>
              <a:t> of </a:t>
            </a:r>
            <a:r>
              <a:rPr lang="fr-FR" sz="2800" dirty="0" err="1" smtClean="0"/>
              <a:t>Prosol</a:t>
            </a:r>
            <a:r>
              <a:rPr lang="fr-FR" sz="2800" dirty="0" smtClean="0"/>
              <a:t> </a:t>
            </a:r>
            <a:r>
              <a:rPr lang="fr-FR" sz="2800" dirty="0" err="1" smtClean="0"/>
              <a:t>Mechanism</a:t>
            </a:r>
            <a:endParaRPr lang="fr-FR" sz="2800" dirty="0"/>
          </a:p>
        </p:txBody>
      </p:sp>
      <p:sp>
        <p:nvSpPr>
          <p:cNvPr id="3" name="Espace réservé du contenu 2"/>
          <p:cNvSpPr>
            <a:spLocks noGrp="1"/>
          </p:cNvSpPr>
          <p:nvPr>
            <p:ph idx="1"/>
          </p:nvPr>
        </p:nvSpPr>
        <p:spPr>
          <a:xfrm>
            <a:off x="611560" y="1412776"/>
            <a:ext cx="7992888" cy="4114800"/>
          </a:xfrm>
        </p:spPr>
        <p:txBody>
          <a:bodyPr/>
          <a:lstStyle/>
          <a:p>
            <a:pPr marL="457200" indent="-457200">
              <a:buFont typeface="+mj-lt"/>
              <a:buAutoNum type="arabicPeriod"/>
            </a:pPr>
            <a:r>
              <a:rPr lang="de-DE" dirty="0" smtClean="0"/>
              <a:t>Public </a:t>
            </a:r>
            <a:r>
              <a:rPr lang="de-DE" dirty="0" err="1" smtClean="0"/>
              <a:t>subsidy</a:t>
            </a:r>
            <a:r>
              <a:rPr lang="de-DE" dirty="0" smtClean="0"/>
              <a:t> </a:t>
            </a:r>
            <a:r>
              <a:rPr lang="de-DE" dirty="0" err="1" smtClean="0"/>
              <a:t>of</a:t>
            </a:r>
            <a:r>
              <a:rPr lang="de-DE" dirty="0" smtClean="0"/>
              <a:t> 20% </a:t>
            </a:r>
            <a:r>
              <a:rPr lang="de-DE" dirty="0" err="1" smtClean="0"/>
              <a:t>of</a:t>
            </a:r>
            <a:r>
              <a:rPr lang="de-DE" dirty="0" smtClean="0"/>
              <a:t> </a:t>
            </a:r>
            <a:r>
              <a:rPr lang="de-DE" dirty="0" err="1" smtClean="0"/>
              <a:t>the</a:t>
            </a:r>
            <a:r>
              <a:rPr lang="de-DE" dirty="0" smtClean="0"/>
              <a:t> SWH </a:t>
            </a:r>
            <a:r>
              <a:rPr lang="de-DE" dirty="0" err="1" smtClean="0"/>
              <a:t>price</a:t>
            </a:r>
            <a:r>
              <a:rPr lang="de-DE" dirty="0" smtClean="0"/>
              <a:t> </a:t>
            </a:r>
            <a:r>
              <a:rPr lang="de-DE" dirty="0" err="1" smtClean="0"/>
              <a:t>and</a:t>
            </a:r>
            <a:r>
              <a:rPr lang="de-DE" dirty="0" smtClean="0"/>
              <a:t> tax </a:t>
            </a:r>
            <a:r>
              <a:rPr lang="de-DE" dirty="0" err="1" smtClean="0"/>
              <a:t>incentives</a:t>
            </a:r>
            <a:endParaRPr lang="de-DE" dirty="0" smtClean="0"/>
          </a:p>
          <a:p>
            <a:pPr marL="933450" lvl="1" indent="-457200">
              <a:lnSpc>
                <a:spcPct val="150000"/>
              </a:lnSpc>
              <a:buNone/>
            </a:pPr>
            <a:r>
              <a:rPr lang="de-DE" sz="1800" dirty="0" smtClean="0"/>
              <a:t>=&gt; </a:t>
            </a:r>
            <a:r>
              <a:rPr lang="de-DE" sz="1800" dirty="0" err="1" smtClean="0"/>
              <a:t>Lowered</a:t>
            </a:r>
            <a:r>
              <a:rPr lang="de-DE" sz="1800" dirty="0" smtClean="0"/>
              <a:t> </a:t>
            </a:r>
            <a:r>
              <a:rPr lang="de-DE" sz="1800" dirty="0" err="1" smtClean="0"/>
              <a:t>upfront</a:t>
            </a:r>
            <a:r>
              <a:rPr lang="de-DE" sz="1800" dirty="0" smtClean="0"/>
              <a:t> </a:t>
            </a:r>
            <a:r>
              <a:rPr lang="de-DE" sz="1800" dirty="0" err="1" smtClean="0"/>
              <a:t>costs</a:t>
            </a:r>
            <a:endParaRPr lang="de-DE" sz="1800" dirty="0" smtClean="0"/>
          </a:p>
          <a:p>
            <a:pPr marL="933450" lvl="1" indent="-457200">
              <a:buNone/>
            </a:pPr>
            <a:endParaRPr lang="de-DE" sz="1800" dirty="0" smtClean="0"/>
          </a:p>
          <a:p>
            <a:pPr marL="457200" indent="-457200">
              <a:buFont typeface="+mj-lt"/>
              <a:buAutoNum type="arabicPeriod"/>
            </a:pPr>
            <a:r>
              <a:rPr lang="de-DE" dirty="0" err="1" smtClean="0"/>
              <a:t>Granting</a:t>
            </a:r>
            <a:r>
              <a:rPr lang="de-DE" dirty="0" smtClean="0"/>
              <a:t> </a:t>
            </a:r>
            <a:r>
              <a:rPr lang="de-DE" dirty="0" err="1" smtClean="0"/>
              <a:t>of</a:t>
            </a:r>
            <a:r>
              <a:rPr lang="de-DE" dirty="0" smtClean="0"/>
              <a:t> </a:t>
            </a:r>
            <a:r>
              <a:rPr lang="de-DE" dirty="0" err="1" smtClean="0"/>
              <a:t>consumer</a:t>
            </a:r>
            <a:r>
              <a:rPr lang="de-DE" dirty="0" smtClean="0"/>
              <a:t> </a:t>
            </a:r>
            <a:r>
              <a:rPr lang="de-DE" dirty="0" err="1" smtClean="0"/>
              <a:t>credit</a:t>
            </a:r>
            <a:r>
              <a:rPr lang="de-DE" dirty="0" smtClean="0"/>
              <a:t> </a:t>
            </a:r>
            <a:r>
              <a:rPr lang="de-DE" dirty="0" err="1" smtClean="0"/>
              <a:t>with</a:t>
            </a:r>
            <a:r>
              <a:rPr lang="de-DE" dirty="0" smtClean="0"/>
              <a:t> </a:t>
            </a:r>
            <a:r>
              <a:rPr lang="de-DE" dirty="0" err="1" smtClean="0"/>
              <a:t>public</a:t>
            </a:r>
            <a:r>
              <a:rPr lang="de-DE" dirty="0" smtClean="0"/>
              <a:t> </a:t>
            </a:r>
            <a:r>
              <a:rPr lang="de-DE" dirty="0" err="1" smtClean="0"/>
              <a:t>utility</a:t>
            </a:r>
            <a:r>
              <a:rPr lang="de-DE" dirty="0" smtClean="0"/>
              <a:t> STEG </a:t>
            </a:r>
            <a:r>
              <a:rPr lang="de-DE" dirty="0" err="1" smtClean="0"/>
              <a:t>as</a:t>
            </a:r>
            <a:r>
              <a:rPr lang="de-DE" dirty="0" smtClean="0"/>
              <a:t> </a:t>
            </a:r>
            <a:r>
              <a:rPr lang="de-DE" dirty="0" err="1" smtClean="0"/>
              <a:t>financial</a:t>
            </a:r>
            <a:r>
              <a:rPr lang="de-DE" dirty="0" smtClean="0"/>
              <a:t> </a:t>
            </a:r>
            <a:r>
              <a:rPr lang="de-DE" dirty="0" err="1" smtClean="0"/>
              <a:t>intermediary</a:t>
            </a:r>
            <a:endParaRPr lang="de-DE" dirty="0" smtClean="0"/>
          </a:p>
          <a:p>
            <a:pPr marL="457200" indent="-457200">
              <a:buNone/>
            </a:pPr>
            <a:r>
              <a:rPr lang="fr-FR" dirty="0" smtClean="0"/>
              <a:t>	</a:t>
            </a:r>
            <a:r>
              <a:rPr lang="fr-FR" sz="2000" dirty="0" smtClean="0"/>
              <a:t>5-</a:t>
            </a:r>
            <a:r>
              <a:rPr lang="fr-FR" sz="2000" dirty="0" err="1" smtClean="0"/>
              <a:t>year</a:t>
            </a:r>
            <a:r>
              <a:rPr lang="fr-FR" sz="2000" dirty="0" smtClean="0"/>
              <a:t> </a:t>
            </a:r>
            <a:r>
              <a:rPr lang="fr-FR" sz="2000" dirty="0" err="1" smtClean="0"/>
              <a:t>loan</a:t>
            </a:r>
            <a:r>
              <a:rPr lang="fr-FR" sz="2000" dirty="0" smtClean="0"/>
              <a:t> to </a:t>
            </a:r>
            <a:r>
              <a:rPr lang="fr-FR" sz="2000" dirty="0" err="1" smtClean="0"/>
              <a:t>be</a:t>
            </a:r>
            <a:r>
              <a:rPr lang="fr-FR" sz="2000" dirty="0" smtClean="0"/>
              <a:t> </a:t>
            </a:r>
            <a:r>
              <a:rPr lang="fr-FR" sz="2000" dirty="0" err="1" smtClean="0"/>
              <a:t>paid</a:t>
            </a:r>
            <a:r>
              <a:rPr lang="fr-FR" sz="2000" dirty="0" smtClean="0"/>
              <a:t> back </a:t>
            </a:r>
            <a:r>
              <a:rPr lang="fr-FR" sz="2000" dirty="0" err="1" smtClean="0"/>
              <a:t>through</a:t>
            </a:r>
            <a:r>
              <a:rPr lang="fr-FR" sz="2000" dirty="0" smtClean="0"/>
              <a:t> the </a:t>
            </a:r>
            <a:r>
              <a:rPr lang="fr-FR" sz="2000" dirty="0" err="1" smtClean="0"/>
              <a:t>electricity</a:t>
            </a:r>
            <a:r>
              <a:rPr lang="fr-FR" sz="2000" dirty="0" smtClean="0"/>
              <a:t> bill </a:t>
            </a:r>
          </a:p>
          <a:p>
            <a:pPr marL="457200" indent="-457200">
              <a:buNone/>
            </a:pPr>
            <a:r>
              <a:rPr lang="de-DE" sz="2000" dirty="0" smtClean="0"/>
              <a:t>	</a:t>
            </a:r>
            <a:r>
              <a:rPr lang="de-DE" sz="1800" dirty="0" smtClean="0"/>
              <a:t>=&gt; </a:t>
            </a:r>
            <a:r>
              <a:rPr lang="de-DE" sz="1800" dirty="0" err="1" smtClean="0"/>
              <a:t>Transforming</a:t>
            </a:r>
            <a:r>
              <a:rPr lang="de-DE" sz="1800" dirty="0" smtClean="0"/>
              <a:t> </a:t>
            </a:r>
            <a:r>
              <a:rPr lang="de-DE" sz="1800" dirty="0" err="1" smtClean="0"/>
              <a:t>credit</a:t>
            </a:r>
            <a:r>
              <a:rPr lang="de-DE" sz="1800" dirty="0" smtClean="0"/>
              <a:t> </a:t>
            </a:r>
            <a:r>
              <a:rPr lang="de-DE" sz="1800" dirty="0" err="1" smtClean="0"/>
              <a:t>risk</a:t>
            </a:r>
            <a:r>
              <a:rPr lang="de-DE" sz="1800" dirty="0" smtClean="0"/>
              <a:t> </a:t>
            </a:r>
            <a:r>
              <a:rPr lang="de-DE" sz="1800" dirty="0" err="1" smtClean="0"/>
              <a:t>of</a:t>
            </a:r>
            <a:r>
              <a:rPr lang="de-DE" sz="1800" dirty="0" smtClean="0"/>
              <a:t> end </a:t>
            </a:r>
            <a:r>
              <a:rPr lang="de-DE" sz="1800" dirty="0" err="1" smtClean="0"/>
              <a:t>consumers</a:t>
            </a:r>
            <a:r>
              <a:rPr lang="de-DE" sz="1800" dirty="0" smtClean="0"/>
              <a:t> </a:t>
            </a:r>
            <a:r>
              <a:rPr lang="de-DE" sz="1800" dirty="0" err="1" smtClean="0"/>
              <a:t>to</a:t>
            </a:r>
            <a:r>
              <a:rPr lang="de-DE" sz="1800" dirty="0" smtClean="0"/>
              <a:t> </a:t>
            </a:r>
            <a:r>
              <a:rPr lang="de-DE" sz="1800" dirty="0" err="1" smtClean="0"/>
              <a:t>sovereign</a:t>
            </a:r>
            <a:r>
              <a:rPr lang="de-DE" sz="1800" dirty="0" smtClean="0"/>
              <a:t> </a:t>
            </a:r>
            <a:r>
              <a:rPr lang="de-DE" sz="1800" dirty="0" err="1" smtClean="0"/>
              <a:t>risk</a:t>
            </a:r>
            <a:r>
              <a:rPr lang="de-DE" sz="1800" dirty="0" smtClean="0"/>
              <a:t> (STEG) 	</a:t>
            </a:r>
            <a:r>
              <a:rPr lang="de-DE" sz="1800" dirty="0" err="1" smtClean="0"/>
              <a:t>lowered</a:t>
            </a:r>
            <a:r>
              <a:rPr lang="de-DE" sz="1800" dirty="0" smtClean="0"/>
              <a:t> </a:t>
            </a:r>
            <a:r>
              <a:rPr lang="de-DE" sz="1800" dirty="0" err="1" smtClean="0"/>
              <a:t>interest</a:t>
            </a:r>
            <a:r>
              <a:rPr lang="de-DE" sz="1800" dirty="0" smtClean="0"/>
              <a:t> rate </a:t>
            </a:r>
            <a:r>
              <a:rPr lang="de-DE" sz="1800" dirty="0" err="1" smtClean="0"/>
              <a:t>by</a:t>
            </a:r>
            <a:r>
              <a:rPr lang="de-DE" sz="1800" dirty="0" smtClean="0"/>
              <a:t> 5 </a:t>
            </a:r>
            <a:r>
              <a:rPr lang="de-DE" sz="1800" dirty="0" err="1" smtClean="0"/>
              <a:t>to</a:t>
            </a:r>
            <a:r>
              <a:rPr lang="de-DE" sz="1800" dirty="0" smtClean="0"/>
              <a:t> 6 </a:t>
            </a:r>
            <a:r>
              <a:rPr lang="de-DE" sz="1800" dirty="0" err="1" smtClean="0"/>
              <a:t>points</a:t>
            </a:r>
            <a:r>
              <a:rPr lang="de-DE" sz="1800" dirty="0" smtClean="0"/>
              <a:t> </a:t>
            </a:r>
          </a:p>
          <a:p>
            <a:pPr marL="457200" indent="-457200">
              <a:lnSpc>
                <a:spcPct val="150000"/>
              </a:lnSpc>
              <a:buNone/>
            </a:pPr>
            <a:r>
              <a:rPr lang="de-DE" dirty="0" smtClean="0">
                <a:solidFill>
                  <a:srgbClr val="FF0000"/>
                </a:solidFill>
              </a:rPr>
              <a:t>3. </a:t>
            </a:r>
            <a:r>
              <a:rPr lang="de-DE" dirty="0" smtClean="0"/>
              <a:t>	Quality System „</a:t>
            </a:r>
            <a:r>
              <a:rPr lang="de-DE" dirty="0" err="1" smtClean="0"/>
              <a:t>Qualisol</a:t>
            </a:r>
            <a:r>
              <a:rPr lang="de-DE" dirty="0" smtClean="0"/>
              <a:t>“</a:t>
            </a:r>
          </a:p>
          <a:p>
            <a:pPr marL="933450" lvl="1" indent="-457200">
              <a:buNone/>
            </a:pPr>
            <a:r>
              <a:rPr lang="de-DE" sz="1800" dirty="0" err="1" smtClean="0"/>
              <a:t>upstream</a:t>
            </a:r>
            <a:r>
              <a:rPr lang="de-DE" sz="1800" dirty="0" smtClean="0"/>
              <a:t>: </a:t>
            </a:r>
            <a:r>
              <a:rPr lang="de-DE" sz="1800" dirty="0" err="1" smtClean="0"/>
              <a:t>technical</a:t>
            </a:r>
            <a:r>
              <a:rPr lang="de-DE" sz="1800" dirty="0" smtClean="0"/>
              <a:t> </a:t>
            </a:r>
            <a:r>
              <a:rPr lang="de-DE" sz="1800" dirty="0" err="1" smtClean="0"/>
              <a:t>requirements</a:t>
            </a:r>
            <a:r>
              <a:rPr lang="de-DE" sz="1800" dirty="0" smtClean="0"/>
              <a:t> </a:t>
            </a:r>
            <a:r>
              <a:rPr lang="de-DE" sz="1800" dirty="0" err="1" smtClean="0"/>
              <a:t>for</a:t>
            </a:r>
            <a:r>
              <a:rPr lang="de-DE" sz="1800" dirty="0" smtClean="0"/>
              <a:t> SWH</a:t>
            </a:r>
          </a:p>
          <a:p>
            <a:pPr marL="933450" lvl="1" indent="-457200">
              <a:buNone/>
            </a:pPr>
            <a:r>
              <a:rPr lang="de-DE" sz="1800" dirty="0" err="1" smtClean="0"/>
              <a:t>downstream</a:t>
            </a:r>
            <a:r>
              <a:rPr lang="de-DE" sz="1800" dirty="0" smtClean="0"/>
              <a:t>: </a:t>
            </a:r>
            <a:r>
              <a:rPr lang="de-DE" sz="1800" dirty="0" err="1" smtClean="0"/>
              <a:t>qualification</a:t>
            </a:r>
            <a:r>
              <a:rPr lang="de-DE" sz="1800" dirty="0" smtClean="0"/>
              <a:t> </a:t>
            </a:r>
            <a:r>
              <a:rPr lang="de-DE" sz="1800" dirty="0" err="1" smtClean="0"/>
              <a:t>of</a:t>
            </a:r>
            <a:r>
              <a:rPr lang="de-DE" sz="1800" dirty="0" smtClean="0"/>
              <a:t> </a:t>
            </a:r>
            <a:r>
              <a:rPr lang="de-DE" sz="1800" dirty="0" err="1" smtClean="0"/>
              <a:t>installers</a:t>
            </a:r>
            <a:endParaRPr lang="de-DE" sz="1800" dirty="0" smtClean="0"/>
          </a:p>
          <a:p>
            <a:pPr marL="457200" indent="-457200">
              <a:buNone/>
            </a:pPr>
            <a:endParaRPr lang="de-DE" sz="1800" dirty="0" smtClean="0"/>
          </a:p>
          <a:p>
            <a:pPr marL="933450" lvl="1" indent="-457200">
              <a:buNone/>
            </a:pPr>
            <a:endParaRPr lang="de-DE" sz="1800" dirty="0" smtClean="0"/>
          </a:p>
          <a:p>
            <a:pPr>
              <a:buNone/>
            </a:pPr>
            <a:endParaRPr lang="de-DE" dirty="0" smtClean="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764704"/>
            <a:ext cx="7652244" cy="957162"/>
          </a:xfrm>
        </p:spPr>
        <p:txBody>
          <a:bodyPr/>
          <a:lstStyle/>
          <a:p>
            <a:r>
              <a:rPr lang="de-DE" sz="2800" dirty="0" err="1" smtClean="0"/>
              <a:t>Conclusion</a:t>
            </a:r>
            <a:r>
              <a:rPr lang="de-DE" sz="2800" dirty="0" smtClean="0"/>
              <a:t> </a:t>
            </a:r>
            <a:r>
              <a:rPr lang="de-DE" sz="2800" dirty="0" err="1" smtClean="0"/>
              <a:t>Prosol</a:t>
            </a:r>
            <a:r>
              <a:rPr lang="de-DE" sz="2800" dirty="0" smtClean="0"/>
              <a:t>:</a:t>
            </a:r>
            <a:endParaRPr lang="fr-FR" sz="2800" dirty="0"/>
          </a:p>
        </p:txBody>
      </p:sp>
      <p:sp>
        <p:nvSpPr>
          <p:cNvPr id="3" name="Espace réservé du contenu 2"/>
          <p:cNvSpPr>
            <a:spLocks noGrp="1"/>
          </p:cNvSpPr>
          <p:nvPr>
            <p:ph idx="1"/>
          </p:nvPr>
        </p:nvSpPr>
        <p:spPr>
          <a:xfrm>
            <a:off x="899592" y="1196752"/>
            <a:ext cx="7034400" cy="4114800"/>
          </a:xfrm>
        </p:spPr>
        <p:txBody>
          <a:bodyPr/>
          <a:lstStyle/>
          <a:p>
            <a:pPr>
              <a:buNone/>
            </a:pPr>
            <a:r>
              <a:rPr lang="de-DE" sz="3000" dirty="0" smtClean="0">
                <a:solidFill>
                  <a:srgbClr val="FF0000"/>
                </a:solidFill>
              </a:rPr>
              <a:t>+</a:t>
            </a:r>
          </a:p>
          <a:p>
            <a:pPr lvl="1"/>
            <a:r>
              <a:rPr lang="de-DE" sz="1800" dirty="0" err="1" smtClean="0"/>
              <a:t>Prosol</a:t>
            </a:r>
            <a:r>
              <a:rPr lang="de-DE" sz="1800" dirty="0" smtClean="0"/>
              <a:t> </a:t>
            </a:r>
            <a:r>
              <a:rPr lang="de-DE" sz="1800" dirty="0" err="1" smtClean="0"/>
              <a:t>lowered</a:t>
            </a:r>
            <a:r>
              <a:rPr lang="de-DE" sz="1800" dirty="0" smtClean="0"/>
              <a:t> </a:t>
            </a:r>
            <a:r>
              <a:rPr lang="de-DE" sz="1800" dirty="0" err="1" smtClean="0"/>
              <a:t>effectively</a:t>
            </a:r>
            <a:r>
              <a:rPr lang="de-DE" sz="1800" dirty="0" smtClean="0"/>
              <a:t> </a:t>
            </a:r>
            <a:r>
              <a:rPr lang="de-DE" sz="1800" dirty="0" err="1" smtClean="0"/>
              <a:t>barriers</a:t>
            </a:r>
            <a:endParaRPr lang="de-DE" sz="1800" dirty="0" smtClean="0"/>
          </a:p>
          <a:p>
            <a:pPr lvl="1"/>
            <a:r>
              <a:rPr lang="de-DE" sz="1800" dirty="0" err="1" smtClean="0"/>
              <a:t>Prosol</a:t>
            </a:r>
            <a:r>
              <a:rPr lang="de-DE" sz="1800" dirty="0" smtClean="0"/>
              <a:t> </a:t>
            </a:r>
            <a:r>
              <a:rPr lang="de-DE" sz="1800" dirty="0" err="1" smtClean="0"/>
              <a:t>showed</a:t>
            </a:r>
            <a:r>
              <a:rPr lang="de-DE" sz="1800" dirty="0" smtClean="0"/>
              <a:t> </a:t>
            </a:r>
            <a:r>
              <a:rPr lang="de-DE" sz="1800" dirty="0" err="1" smtClean="0"/>
              <a:t>clearly</a:t>
            </a:r>
            <a:r>
              <a:rPr lang="de-DE" sz="1800" dirty="0" smtClean="0"/>
              <a:t> positive </a:t>
            </a:r>
            <a:r>
              <a:rPr lang="de-DE" sz="1800" dirty="0" err="1" smtClean="0"/>
              <a:t>impact</a:t>
            </a:r>
            <a:r>
              <a:rPr lang="de-DE" sz="1800" dirty="0" smtClean="0"/>
              <a:t> </a:t>
            </a:r>
            <a:r>
              <a:rPr lang="de-DE" sz="1800" dirty="0" err="1" smtClean="0"/>
              <a:t>regarding</a:t>
            </a:r>
            <a:r>
              <a:rPr lang="de-DE" sz="1800" dirty="0" smtClean="0"/>
              <a:t> </a:t>
            </a:r>
            <a:r>
              <a:rPr lang="de-DE" sz="1800" dirty="0" err="1" smtClean="0"/>
              <a:t>annual</a:t>
            </a:r>
            <a:r>
              <a:rPr lang="de-DE" sz="1800" dirty="0" smtClean="0"/>
              <a:t> </a:t>
            </a:r>
            <a:r>
              <a:rPr lang="de-DE" sz="1800" dirty="0" err="1" smtClean="0"/>
              <a:t>installation</a:t>
            </a:r>
            <a:r>
              <a:rPr lang="de-DE" sz="1800" dirty="0" smtClean="0"/>
              <a:t> rate </a:t>
            </a:r>
            <a:r>
              <a:rPr lang="de-DE" sz="1800" dirty="0" err="1" smtClean="0"/>
              <a:t>and</a:t>
            </a:r>
            <a:r>
              <a:rPr lang="de-DE" sz="1800" dirty="0" smtClean="0"/>
              <a:t> </a:t>
            </a:r>
            <a:r>
              <a:rPr lang="de-DE" sz="1800" dirty="0" err="1" smtClean="0"/>
              <a:t>supply</a:t>
            </a:r>
            <a:r>
              <a:rPr lang="de-DE" sz="1800" dirty="0" smtClean="0"/>
              <a:t> </a:t>
            </a:r>
            <a:r>
              <a:rPr lang="de-DE" sz="1800" dirty="0" err="1" smtClean="0"/>
              <a:t>side</a:t>
            </a:r>
            <a:r>
              <a:rPr lang="de-DE" sz="1800" dirty="0" smtClean="0"/>
              <a:t> </a:t>
            </a:r>
            <a:r>
              <a:rPr lang="de-DE" sz="1800" dirty="0" err="1" smtClean="0"/>
              <a:t>development</a:t>
            </a:r>
            <a:endParaRPr lang="de-DE" sz="1800" dirty="0" smtClean="0"/>
          </a:p>
          <a:p>
            <a:pPr>
              <a:buNone/>
            </a:pPr>
            <a:r>
              <a:rPr lang="de-DE" sz="3600" dirty="0" smtClean="0">
                <a:solidFill>
                  <a:srgbClr val="FF0000"/>
                </a:solidFill>
              </a:rPr>
              <a:t>-</a:t>
            </a:r>
            <a:endParaRPr lang="de-DE" sz="3600" dirty="0" smtClean="0"/>
          </a:p>
          <a:p>
            <a:pPr lvl="1"/>
            <a:r>
              <a:rPr lang="de-DE" sz="1800" dirty="0" err="1" smtClean="0"/>
              <a:t>How</a:t>
            </a:r>
            <a:r>
              <a:rPr lang="de-DE" sz="1800" dirty="0" smtClean="0"/>
              <a:t> </a:t>
            </a:r>
            <a:r>
              <a:rPr lang="de-DE" sz="1800" dirty="0" err="1" smtClean="0"/>
              <a:t>about</a:t>
            </a:r>
            <a:r>
              <a:rPr lang="de-DE" sz="1800" dirty="0" smtClean="0"/>
              <a:t> </a:t>
            </a:r>
            <a:r>
              <a:rPr lang="de-DE" sz="1800" dirty="0" err="1" smtClean="0"/>
              <a:t>ecologic</a:t>
            </a:r>
            <a:r>
              <a:rPr lang="de-DE" sz="1800" dirty="0" smtClean="0"/>
              <a:t> </a:t>
            </a:r>
            <a:r>
              <a:rPr lang="de-DE" sz="1800" dirty="0" err="1" smtClean="0"/>
              <a:t>and</a:t>
            </a:r>
            <a:r>
              <a:rPr lang="de-DE" sz="1800" dirty="0" smtClean="0"/>
              <a:t> </a:t>
            </a:r>
            <a:r>
              <a:rPr lang="de-DE" sz="1800" dirty="0" err="1" smtClean="0"/>
              <a:t>economic</a:t>
            </a:r>
            <a:r>
              <a:rPr lang="de-DE" sz="1800" dirty="0" smtClean="0"/>
              <a:t> </a:t>
            </a:r>
            <a:r>
              <a:rPr lang="de-DE" sz="1800" dirty="0" err="1" smtClean="0"/>
              <a:t>performance</a:t>
            </a:r>
            <a:r>
              <a:rPr lang="de-DE" sz="1800" dirty="0" smtClean="0"/>
              <a:t>?</a:t>
            </a:r>
          </a:p>
          <a:p>
            <a:pPr lvl="1"/>
            <a:r>
              <a:rPr lang="de-DE" sz="1800" dirty="0" err="1" smtClean="0"/>
              <a:t>No</a:t>
            </a:r>
            <a:r>
              <a:rPr lang="de-DE" sz="1800" dirty="0" smtClean="0"/>
              <a:t> </a:t>
            </a:r>
            <a:r>
              <a:rPr lang="de-DE" sz="1800" dirty="0" err="1" smtClean="0"/>
              <a:t>monitoring</a:t>
            </a:r>
            <a:r>
              <a:rPr lang="de-DE" sz="1800" dirty="0" smtClean="0"/>
              <a:t> </a:t>
            </a:r>
            <a:r>
              <a:rPr lang="de-DE" sz="1800" dirty="0" err="1" smtClean="0"/>
              <a:t>of</a:t>
            </a:r>
            <a:r>
              <a:rPr lang="de-DE" sz="1800" dirty="0" smtClean="0"/>
              <a:t>  real </a:t>
            </a:r>
            <a:r>
              <a:rPr lang="de-DE" sz="1800" dirty="0" err="1" smtClean="0"/>
              <a:t>performance</a:t>
            </a:r>
            <a:r>
              <a:rPr lang="de-DE" sz="1800" dirty="0" smtClean="0"/>
              <a:t> </a:t>
            </a:r>
            <a:r>
              <a:rPr lang="de-DE" sz="1800" dirty="0" err="1" smtClean="0"/>
              <a:t>of</a:t>
            </a:r>
            <a:r>
              <a:rPr lang="de-DE" sz="1800" dirty="0" smtClean="0"/>
              <a:t> SWH-Systems </a:t>
            </a:r>
          </a:p>
          <a:p>
            <a:pPr lvl="1">
              <a:buNone/>
            </a:pPr>
            <a:r>
              <a:rPr lang="de-DE" sz="1800" dirty="0" smtClean="0"/>
              <a:t>	=&gt; </a:t>
            </a:r>
            <a:r>
              <a:rPr lang="de-DE" sz="1800" dirty="0" err="1" smtClean="0"/>
              <a:t>no</a:t>
            </a:r>
            <a:r>
              <a:rPr lang="de-DE" sz="1800" dirty="0" smtClean="0"/>
              <a:t> (</a:t>
            </a:r>
            <a:r>
              <a:rPr lang="de-DE" sz="1800" dirty="0" err="1" smtClean="0"/>
              <a:t>public</a:t>
            </a:r>
            <a:r>
              <a:rPr lang="de-DE" sz="1800" dirty="0" smtClean="0"/>
              <a:t> </a:t>
            </a:r>
            <a:r>
              <a:rPr lang="de-DE" sz="1800" dirty="0" err="1" smtClean="0"/>
              <a:t>available</a:t>
            </a:r>
            <a:r>
              <a:rPr lang="de-DE" sz="1800" dirty="0" smtClean="0"/>
              <a:t>?) </a:t>
            </a:r>
            <a:r>
              <a:rPr lang="de-DE" sz="1800" dirty="0" err="1" smtClean="0"/>
              <a:t>information</a:t>
            </a:r>
            <a:r>
              <a:rPr lang="de-DE" sz="1800" dirty="0" smtClean="0"/>
              <a:t> on </a:t>
            </a:r>
            <a:r>
              <a:rPr lang="de-DE" sz="1800" dirty="0" err="1" smtClean="0"/>
              <a:t>fuel</a:t>
            </a:r>
            <a:r>
              <a:rPr lang="de-DE" sz="1800" dirty="0" smtClean="0"/>
              <a:t> </a:t>
            </a:r>
            <a:r>
              <a:rPr lang="de-DE" sz="1800" dirty="0" err="1" smtClean="0"/>
              <a:t>substitution</a:t>
            </a:r>
            <a:r>
              <a:rPr lang="de-DE" sz="1800" dirty="0" smtClean="0"/>
              <a:t> =&gt; </a:t>
            </a:r>
            <a:r>
              <a:rPr lang="de-DE" sz="1800" dirty="0" err="1" smtClean="0"/>
              <a:t>avoided</a:t>
            </a:r>
            <a:r>
              <a:rPr lang="de-DE" sz="1800" dirty="0" smtClean="0"/>
              <a:t> </a:t>
            </a:r>
            <a:r>
              <a:rPr lang="de-DE" sz="1800" dirty="0" err="1" smtClean="0"/>
              <a:t>subsidies</a:t>
            </a:r>
            <a:r>
              <a:rPr lang="de-DE" sz="1800" dirty="0" smtClean="0"/>
              <a:t> =&gt; </a:t>
            </a:r>
            <a:r>
              <a:rPr lang="de-DE" sz="1800" dirty="0" err="1" smtClean="0"/>
              <a:t>avoided</a:t>
            </a:r>
            <a:r>
              <a:rPr lang="de-DE" sz="1800" dirty="0" smtClean="0"/>
              <a:t> </a:t>
            </a:r>
            <a:r>
              <a:rPr lang="de-DE" sz="1800" dirty="0" err="1" smtClean="0"/>
              <a:t>carbon</a:t>
            </a:r>
            <a:r>
              <a:rPr lang="de-DE" sz="1800" dirty="0" smtClean="0"/>
              <a:t> </a:t>
            </a:r>
            <a:r>
              <a:rPr lang="de-DE" sz="1800" dirty="0" err="1" smtClean="0"/>
              <a:t>emissions</a:t>
            </a:r>
            <a:endParaRPr lang="de-DE" sz="1800" dirty="0" smtClean="0"/>
          </a:p>
          <a:p>
            <a:pPr lvl="1"/>
            <a:r>
              <a:rPr lang="de-DE" sz="1800" dirty="0" smtClean="0"/>
              <a:t>End </a:t>
            </a:r>
            <a:r>
              <a:rPr lang="de-DE" sz="1800" dirty="0" err="1" smtClean="0"/>
              <a:t>consumer</a:t>
            </a:r>
            <a:r>
              <a:rPr lang="de-DE" sz="1800" dirty="0" smtClean="0"/>
              <a:t> </a:t>
            </a:r>
            <a:r>
              <a:rPr lang="de-DE" sz="1800" dirty="0" err="1" smtClean="0"/>
              <a:t>perspective</a:t>
            </a:r>
            <a:r>
              <a:rPr lang="de-DE" sz="1800" dirty="0" smtClean="0"/>
              <a:t>: </a:t>
            </a:r>
            <a:r>
              <a:rPr lang="de-DE" sz="1800" dirty="0" err="1" smtClean="0"/>
              <a:t>they</a:t>
            </a:r>
            <a:r>
              <a:rPr lang="de-DE" sz="1800" dirty="0" smtClean="0"/>
              <a:t> </a:t>
            </a:r>
            <a:r>
              <a:rPr lang="de-DE" sz="1800" dirty="0" err="1" smtClean="0"/>
              <a:t>have</a:t>
            </a:r>
            <a:r>
              <a:rPr lang="de-DE" sz="1800" dirty="0" smtClean="0"/>
              <a:t> </a:t>
            </a:r>
            <a:r>
              <a:rPr lang="de-DE" sz="1800" dirty="0" err="1" smtClean="0"/>
              <a:t>to</a:t>
            </a:r>
            <a:r>
              <a:rPr lang="de-DE" sz="1800" dirty="0" smtClean="0"/>
              <a:t> </a:t>
            </a:r>
            <a:r>
              <a:rPr lang="de-DE" sz="1800" dirty="0" err="1" smtClean="0"/>
              <a:t>pay</a:t>
            </a:r>
            <a:r>
              <a:rPr lang="de-DE" sz="1800" dirty="0" smtClean="0"/>
              <a:t> </a:t>
            </a:r>
            <a:r>
              <a:rPr lang="de-DE" sz="1800" dirty="0" err="1" smtClean="0"/>
              <a:t>the</a:t>
            </a:r>
            <a:r>
              <a:rPr lang="de-DE" sz="1800" dirty="0" smtClean="0"/>
              <a:t> </a:t>
            </a:r>
            <a:r>
              <a:rPr lang="de-DE" sz="1800" dirty="0" err="1" smtClean="0"/>
              <a:t>loan</a:t>
            </a:r>
            <a:r>
              <a:rPr lang="de-DE" sz="1800" dirty="0" smtClean="0"/>
              <a:t>, but </a:t>
            </a:r>
            <a:r>
              <a:rPr lang="de-DE" sz="1800" dirty="0" err="1" smtClean="0"/>
              <a:t>they</a:t>
            </a:r>
            <a:r>
              <a:rPr lang="de-DE" sz="1800" dirty="0" smtClean="0"/>
              <a:t> </a:t>
            </a:r>
            <a:r>
              <a:rPr lang="de-DE" sz="1800" dirty="0" err="1" smtClean="0"/>
              <a:t>don‘t</a:t>
            </a:r>
            <a:r>
              <a:rPr lang="de-DE" sz="1800" dirty="0" smtClean="0"/>
              <a:t> </a:t>
            </a:r>
            <a:r>
              <a:rPr lang="de-DE" sz="1800" dirty="0" err="1" smtClean="0"/>
              <a:t>know</a:t>
            </a:r>
            <a:r>
              <a:rPr lang="de-DE" sz="1800" dirty="0" smtClean="0"/>
              <a:t> </a:t>
            </a:r>
            <a:r>
              <a:rPr lang="de-DE" sz="1800" dirty="0" err="1" smtClean="0"/>
              <a:t>about</a:t>
            </a:r>
            <a:r>
              <a:rPr lang="de-DE" sz="1800" dirty="0" smtClean="0"/>
              <a:t> </a:t>
            </a:r>
            <a:r>
              <a:rPr lang="de-DE" sz="1800" dirty="0" err="1" smtClean="0"/>
              <a:t>what</a:t>
            </a:r>
            <a:r>
              <a:rPr lang="de-DE" sz="1800" dirty="0" smtClean="0"/>
              <a:t> </a:t>
            </a:r>
            <a:r>
              <a:rPr lang="de-DE" sz="1800" dirty="0" err="1" smtClean="0"/>
              <a:t>they</a:t>
            </a:r>
            <a:r>
              <a:rPr lang="de-DE" sz="1800" dirty="0" smtClean="0"/>
              <a:t> </a:t>
            </a:r>
            <a:r>
              <a:rPr lang="de-DE" sz="1800" dirty="0" err="1" smtClean="0"/>
              <a:t>win</a:t>
            </a:r>
            <a:r>
              <a:rPr lang="de-DE" sz="1800" dirty="0" smtClean="0"/>
              <a:t>!</a:t>
            </a:r>
          </a:p>
          <a:p>
            <a:pPr lvl="1">
              <a:buNone/>
            </a:pPr>
            <a:endParaRPr lang="de-DE" sz="1800" dirty="0" smtClean="0"/>
          </a:p>
          <a:p>
            <a:pPr lvl="1">
              <a:buFont typeface="Wingdings"/>
              <a:buChar char="è"/>
            </a:pPr>
            <a:r>
              <a:rPr lang="de-DE" sz="1800" dirty="0" smtClean="0">
                <a:sym typeface="Wingdings" pitchFamily="2" charset="2"/>
              </a:rPr>
              <a:t>Efficiency </a:t>
            </a:r>
            <a:r>
              <a:rPr lang="de-DE" sz="1800" dirty="0" err="1" smtClean="0">
                <a:sym typeface="Wingdings" pitchFamily="2" charset="2"/>
              </a:rPr>
              <a:t>of</a:t>
            </a:r>
            <a:r>
              <a:rPr lang="de-DE" sz="1800" dirty="0" smtClean="0">
                <a:sym typeface="Wingdings" pitchFamily="2" charset="2"/>
              </a:rPr>
              <a: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program</a:t>
            </a:r>
            <a:r>
              <a:rPr lang="de-DE" sz="1800" dirty="0" smtClean="0">
                <a:sym typeface="Wingdings" pitchFamily="2" charset="2"/>
              </a:rPr>
              <a:t>???</a:t>
            </a:r>
          </a:p>
          <a:p>
            <a:pPr lvl="1">
              <a:buFont typeface="Wingdings"/>
              <a:buChar char="è"/>
            </a:pPr>
            <a:r>
              <a:rPr lang="de-DE" sz="1800" dirty="0" err="1" smtClean="0">
                <a:sym typeface="Wingdings" pitchFamily="2" charset="2"/>
              </a:rPr>
              <a:t>Prosol</a:t>
            </a:r>
            <a:r>
              <a:rPr lang="de-DE" sz="1800" dirty="0" smtClean="0">
                <a:sym typeface="Wingdings" pitchFamily="2" charset="2"/>
              </a:rPr>
              <a:t> </a:t>
            </a:r>
            <a:r>
              <a:rPr lang="de-DE" sz="1800" dirty="0" err="1" smtClean="0">
                <a:sym typeface="Wingdings" pitchFamily="2" charset="2"/>
              </a:rPr>
              <a:t>gave</a:t>
            </a:r>
            <a:r>
              <a:rPr lang="de-DE" sz="1800" dirty="0" smtClean="0">
                <a:sym typeface="Wingdings" pitchFamily="2" charset="2"/>
              </a:rPr>
              <a:t> not </a:t>
            </a:r>
            <a:r>
              <a:rPr lang="de-DE" sz="1800" dirty="0" err="1" smtClean="0">
                <a:sym typeface="Wingdings" pitchFamily="2" charset="2"/>
              </a:rPr>
              <a:t>the</a:t>
            </a:r>
            <a:r>
              <a:rPr lang="de-DE" sz="1800" dirty="0" smtClean="0">
                <a:sym typeface="Wingdings" pitchFamily="2" charset="2"/>
              </a:rPr>
              <a:t> </a:t>
            </a:r>
            <a:r>
              <a:rPr lang="de-DE" sz="1800" dirty="0" err="1" smtClean="0">
                <a:sym typeface="Wingdings" pitchFamily="2" charset="2"/>
              </a:rPr>
              <a:t>right</a:t>
            </a:r>
            <a:r>
              <a:rPr lang="de-DE" sz="1800" dirty="0" smtClean="0">
                <a:sym typeface="Wingdings" pitchFamily="2" charset="2"/>
              </a:rPr>
              <a:t> </a:t>
            </a:r>
            <a:r>
              <a:rPr lang="de-DE" sz="1800" dirty="0" err="1" smtClean="0">
                <a:sym typeface="Wingdings" pitchFamily="2" charset="2"/>
              </a:rPr>
              <a:t>dynamic</a:t>
            </a:r>
            <a:r>
              <a:rPr lang="de-DE" sz="1800" dirty="0" smtClean="0">
                <a:sym typeface="Wingdings" pitchFamily="2" charset="2"/>
              </a:rPr>
              <a:t> </a:t>
            </a:r>
            <a:r>
              <a:rPr lang="de-DE" sz="1800" dirty="0" err="1" smtClean="0">
                <a:sym typeface="Wingdings" pitchFamily="2" charset="2"/>
              </a:rPr>
              <a:t>incentives</a:t>
            </a:r>
            <a:r>
              <a:rPr lang="de-DE" sz="1800" dirty="0" smtClean="0">
                <a:sym typeface="Wingdings" pitchFamily="2" charset="2"/>
              </a:rPr>
              <a:t>                       („smart </a:t>
            </a:r>
            <a:r>
              <a:rPr lang="de-DE" sz="1800" dirty="0" err="1" smtClean="0">
                <a:sym typeface="Wingdings" pitchFamily="2" charset="2"/>
              </a:rPr>
              <a:t>subsidies</a:t>
            </a:r>
            <a:r>
              <a:rPr lang="de-DE" sz="1800" dirty="0" smtClean="0">
                <a:sym typeface="Wingdings" pitchFamily="2" charset="2"/>
              </a:rPr>
              <a:t>“…)! </a:t>
            </a:r>
            <a:endParaRPr lang="de-DE" sz="2000" dirty="0" smtClean="0"/>
          </a:p>
          <a:p>
            <a:pPr>
              <a:buFont typeface="Symbol"/>
              <a:buChar char="Þ"/>
            </a:pPr>
            <a:endParaRPr lang="de-DE" sz="2000" dirty="0" smtClean="0"/>
          </a:p>
          <a:p>
            <a:pPr>
              <a:lnSpc>
                <a:spcPct val="150000"/>
              </a:lnSpc>
            </a:pPr>
            <a:endParaRPr lang="de-DE" sz="2000" dirty="0" smtClean="0"/>
          </a:p>
          <a:p>
            <a:pPr lvl="1"/>
            <a:endParaRPr lang="de-DE" sz="2000" dirty="0" smtClean="0"/>
          </a:p>
          <a:p>
            <a:pPr>
              <a:buNone/>
            </a:pPr>
            <a:endParaRPr lang="de-DE" sz="2000" dirty="0" smtClean="0"/>
          </a:p>
          <a:p>
            <a:endParaRPr lang="fr-FR" sz="2000"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764704"/>
            <a:ext cx="7652244" cy="957162"/>
          </a:xfrm>
        </p:spPr>
        <p:txBody>
          <a:bodyPr/>
          <a:lstStyle/>
          <a:p>
            <a:r>
              <a:rPr lang="fr-FR" sz="2800" dirty="0" err="1" smtClean="0"/>
              <a:t>What</a:t>
            </a:r>
            <a:r>
              <a:rPr lang="fr-FR" sz="2800" dirty="0" smtClean="0"/>
              <a:t> </a:t>
            </a:r>
            <a:r>
              <a:rPr lang="fr-FR" sz="2800" dirty="0" err="1" smtClean="0"/>
              <a:t>can</a:t>
            </a:r>
            <a:r>
              <a:rPr lang="fr-FR" sz="2800" dirty="0" smtClean="0"/>
              <a:t> </a:t>
            </a:r>
            <a:r>
              <a:rPr lang="fr-FR" sz="2800" dirty="0" err="1" smtClean="0"/>
              <a:t>be</a:t>
            </a:r>
            <a:r>
              <a:rPr lang="fr-FR" sz="2800" dirty="0" smtClean="0"/>
              <a:t> </a:t>
            </a:r>
            <a:r>
              <a:rPr lang="fr-FR" sz="2800" dirty="0" err="1" smtClean="0"/>
              <a:t>learned</a:t>
            </a:r>
            <a:r>
              <a:rPr lang="fr-FR" sz="2800" dirty="0" smtClean="0"/>
              <a:t>? </a:t>
            </a:r>
            <a:endParaRPr lang="fr-FR" sz="2800" dirty="0"/>
          </a:p>
        </p:txBody>
      </p:sp>
      <p:sp>
        <p:nvSpPr>
          <p:cNvPr id="3" name="Espace réservé du contenu 2"/>
          <p:cNvSpPr>
            <a:spLocks noGrp="1"/>
          </p:cNvSpPr>
          <p:nvPr>
            <p:ph idx="1"/>
          </p:nvPr>
        </p:nvSpPr>
        <p:spPr>
          <a:xfrm>
            <a:off x="1039812" y="1412776"/>
            <a:ext cx="7034400" cy="4114800"/>
          </a:xfrm>
        </p:spPr>
        <p:txBody>
          <a:bodyPr/>
          <a:lstStyle/>
          <a:p>
            <a:r>
              <a:rPr lang="de-DE" sz="2000" dirty="0" smtClean="0"/>
              <a:t>Banks </a:t>
            </a:r>
            <a:r>
              <a:rPr lang="de-DE" sz="2000" dirty="0" err="1" smtClean="0"/>
              <a:t>love</a:t>
            </a:r>
            <a:r>
              <a:rPr lang="de-DE" sz="2000" dirty="0" smtClean="0"/>
              <a:t> </a:t>
            </a:r>
            <a:r>
              <a:rPr lang="de-DE" sz="2000" dirty="0" err="1" smtClean="0"/>
              <a:t>big</a:t>
            </a:r>
            <a:r>
              <a:rPr lang="de-DE" sz="2000" dirty="0" smtClean="0"/>
              <a:t> </a:t>
            </a:r>
            <a:r>
              <a:rPr lang="de-DE" sz="2000" dirty="0" err="1" smtClean="0"/>
              <a:t>loans</a:t>
            </a:r>
            <a:r>
              <a:rPr lang="de-DE" sz="2000" dirty="0" smtClean="0"/>
              <a:t> </a:t>
            </a:r>
            <a:r>
              <a:rPr lang="de-DE" sz="2000" dirty="0" err="1" smtClean="0"/>
              <a:t>and</a:t>
            </a:r>
            <a:r>
              <a:rPr lang="de-DE" sz="2000" dirty="0" smtClean="0"/>
              <a:t> </a:t>
            </a:r>
            <a:r>
              <a:rPr lang="de-DE" sz="2000" dirty="0" err="1" smtClean="0"/>
              <a:t>they</a:t>
            </a:r>
            <a:r>
              <a:rPr lang="de-DE" sz="2000" dirty="0" smtClean="0"/>
              <a:t> </a:t>
            </a:r>
            <a:r>
              <a:rPr lang="de-DE" sz="2000" dirty="0" err="1" smtClean="0"/>
              <a:t>hate</a:t>
            </a:r>
            <a:r>
              <a:rPr lang="de-DE" sz="2000" dirty="0" smtClean="0"/>
              <a:t> </a:t>
            </a:r>
            <a:r>
              <a:rPr lang="de-DE" sz="2000" dirty="0" err="1" smtClean="0"/>
              <a:t>risks</a:t>
            </a:r>
            <a:endParaRPr lang="de-DE" sz="2000" dirty="0" smtClean="0"/>
          </a:p>
          <a:p>
            <a:pPr lvl="1">
              <a:buFont typeface="Symbol"/>
              <a:buChar char="Þ"/>
            </a:pPr>
            <a:r>
              <a:rPr lang="de-DE" sz="1800" dirty="0" smtClean="0"/>
              <a:t>Pooling </a:t>
            </a:r>
            <a:r>
              <a:rPr lang="de-DE" sz="1800" dirty="0" err="1" smtClean="0"/>
              <a:t>by</a:t>
            </a:r>
            <a:r>
              <a:rPr lang="de-DE" sz="1800" dirty="0" smtClean="0"/>
              <a:t> a </a:t>
            </a:r>
            <a:r>
              <a:rPr lang="de-DE" sz="1800" dirty="0" err="1" smtClean="0"/>
              <a:t>financial</a:t>
            </a:r>
            <a:r>
              <a:rPr lang="de-DE" sz="1800" dirty="0" smtClean="0"/>
              <a:t> </a:t>
            </a:r>
            <a:r>
              <a:rPr lang="de-DE" sz="1800" dirty="0" err="1" smtClean="0"/>
              <a:t>intermediary</a:t>
            </a:r>
            <a:r>
              <a:rPr lang="de-DE" sz="1800" dirty="0" smtClean="0"/>
              <a:t> </a:t>
            </a:r>
            <a:r>
              <a:rPr lang="de-DE" sz="1800" dirty="0" err="1" smtClean="0"/>
              <a:t>can</a:t>
            </a:r>
            <a:r>
              <a:rPr lang="de-DE" sz="1800" dirty="0" smtClean="0"/>
              <a:t> </a:t>
            </a:r>
            <a:r>
              <a:rPr lang="de-DE" sz="1800" dirty="0" err="1" smtClean="0"/>
              <a:t>be</a:t>
            </a:r>
            <a:r>
              <a:rPr lang="de-DE" sz="1800" dirty="0" smtClean="0"/>
              <a:t> </a:t>
            </a:r>
            <a:r>
              <a:rPr lang="de-DE" sz="1800" dirty="0" err="1" smtClean="0"/>
              <a:t>solution</a:t>
            </a:r>
            <a:endParaRPr lang="de-DE" sz="1800" dirty="0" smtClean="0"/>
          </a:p>
          <a:p>
            <a:r>
              <a:rPr lang="de-DE" sz="2000" dirty="0" smtClean="0"/>
              <a:t>…but </a:t>
            </a:r>
            <a:r>
              <a:rPr lang="de-DE" sz="2000" dirty="0" err="1" smtClean="0"/>
              <a:t>risks</a:t>
            </a:r>
            <a:r>
              <a:rPr lang="de-DE" sz="2000" dirty="0" smtClean="0"/>
              <a:t> </a:t>
            </a:r>
            <a:r>
              <a:rPr lang="de-DE" sz="2000" dirty="0" err="1" smtClean="0"/>
              <a:t>should</a:t>
            </a:r>
            <a:r>
              <a:rPr lang="de-DE" sz="2000" dirty="0" smtClean="0"/>
              <a:t> </a:t>
            </a:r>
            <a:r>
              <a:rPr lang="de-DE" sz="2000" dirty="0" err="1" smtClean="0"/>
              <a:t>be</a:t>
            </a:r>
            <a:r>
              <a:rPr lang="de-DE" sz="2000" dirty="0" smtClean="0"/>
              <a:t> </a:t>
            </a:r>
            <a:r>
              <a:rPr lang="de-DE" sz="2000" dirty="0" err="1" smtClean="0"/>
              <a:t>beared</a:t>
            </a:r>
            <a:r>
              <a:rPr lang="de-DE" sz="2000" dirty="0" smtClean="0"/>
              <a:t> </a:t>
            </a:r>
            <a:r>
              <a:rPr lang="de-DE" sz="2000" dirty="0" err="1" smtClean="0"/>
              <a:t>by</a:t>
            </a:r>
            <a:r>
              <a:rPr lang="de-DE" sz="2000" dirty="0" smtClean="0"/>
              <a:t> </a:t>
            </a:r>
            <a:r>
              <a:rPr lang="de-DE" sz="2000" dirty="0" err="1" smtClean="0"/>
              <a:t>those</a:t>
            </a:r>
            <a:r>
              <a:rPr lang="de-DE" sz="2000" dirty="0" smtClean="0"/>
              <a:t> </a:t>
            </a:r>
            <a:r>
              <a:rPr lang="de-DE" sz="2000" dirty="0" err="1" smtClean="0"/>
              <a:t>who</a:t>
            </a:r>
            <a:r>
              <a:rPr lang="de-DE" sz="2000" dirty="0" smtClean="0"/>
              <a:t> </a:t>
            </a:r>
            <a:r>
              <a:rPr lang="de-DE" sz="2000" dirty="0" err="1" smtClean="0"/>
              <a:t>have</a:t>
            </a:r>
            <a:r>
              <a:rPr lang="de-DE" sz="2000" dirty="0" smtClean="0"/>
              <a:t> </a:t>
            </a:r>
            <a:r>
              <a:rPr lang="de-DE" sz="2000" dirty="0" err="1" smtClean="0"/>
              <a:t>best</a:t>
            </a:r>
            <a:r>
              <a:rPr lang="de-DE" sz="2000" dirty="0" smtClean="0"/>
              <a:t> </a:t>
            </a:r>
            <a:r>
              <a:rPr lang="de-DE" sz="2000" dirty="0" err="1" smtClean="0"/>
              <a:t>access</a:t>
            </a:r>
            <a:r>
              <a:rPr lang="de-DE" sz="2000" dirty="0" smtClean="0"/>
              <a:t> </a:t>
            </a:r>
            <a:r>
              <a:rPr lang="de-DE" sz="2000" dirty="0" err="1" smtClean="0"/>
              <a:t>to</a:t>
            </a:r>
            <a:r>
              <a:rPr lang="de-DE" sz="2000" dirty="0" smtClean="0"/>
              <a:t> </a:t>
            </a:r>
            <a:r>
              <a:rPr lang="de-DE" sz="2000" dirty="0" err="1" smtClean="0"/>
              <a:t>information</a:t>
            </a:r>
            <a:r>
              <a:rPr lang="de-DE" sz="2000" dirty="0" smtClean="0"/>
              <a:t> </a:t>
            </a:r>
            <a:r>
              <a:rPr lang="de-DE" sz="2000" dirty="0" err="1" smtClean="0"/>
              <a:t>and</a:t>
            </a:r>
            <a:r>
              <a:rPr lang="de-DE" sz="2000" dirty="0" smtClean="0"/>
              <a:t> </a:t>
            </a:r>
            <a:r>
              <a:rPr lang="de-DE" sz="2000" dirty="0" err="1" smtClean="0"/>
              <a:t>who</a:t>
            </a:r>
            <a:r>
              <a:rPr lang="de-DE" sz="2000" dirty="0" smtClean="0"/>
              <a:t> </a:t>
            </a:r>
            <a:r>
              <a:rPr lang="de-DE" sz="2000" dirty="0" err="1" smtClean="0"/>
              <a:t>can</a:t>
            </a:r>
            <a:r>
              <a:rPr lang="de-DE" sz="2000" dirty="0" smtClean="0"/>
              <a:t> manage </a:t>
            </a:r>
            <a:r>
              <a:rPr lang="de-DE" sz="2000" dirty="0" err="1" smtClean="0"/>
              <a:t>risks</a:t>
            </a:r>
            <a:endParaRPr lang="de-DE" sz="2000" dirty="0" smtClean="0"/>
          </a:p>
          <a:p>
            <a:r>
              <a:rPr lang="de-DE" sz="2000" dirty="0" smtClean="0"/>
              <a:t>Promotion </a:t>
            </a:r>
            <a:r>
              <a:rPr lang="de-DE" sz="2000" dirty="0" err="1" smtClean="0"/>
              <a:t>schemes</a:t>
            </a:r>
            <a:r>
              <a:rPr lang="de-DE" sz="2000" dirty="0" smtClean="0"/>
              <a:t> must </a:t>
            </a:r>
            <a:r>
              <a:rPr lang="de-DE" sz="2000" dirty="0" err="1" smtClean="0"/>
              <a:t>be</a:t>
            </a:r>
            <a:r>
              <a:rPr lang="de-DE" sz="2000" dirty="0" smtClean="0"/>
              <a:t> </a:t>
            </a:r>
            <a:r>
              <a:rPr lang="de-DE" sz="2000" dirty="0" err="1" smtClean="0"/>
              <a:t>very</a:t>
            </a:r>
            <a:r>
              <a:rPr lang="de-DE" sz="2000" dirty="0" smtClean="0"/>
              <a:t> </a:t>
            </a:r>
            <a:r>
              <a:rPr lang="de-DE" sz="2000" dirty="0" err="1" smtClean="0"/>
              <a:t>carefully</a:t>
            </a:r>
            <a:r>
              <a:rPr lang="de-DE" sz="2000" dirty="0" smtClean="0"/>
              <a:t> </a:t>
            </a:r>
            <a:r>
              <a:rPr lang="de-DE" sz="2000" dirty="0" err="1" smtClean="0"/>
              <a:t>designed</a:t>
            </a:r>
            <a:r>
              <a:rPr lang="de-DE" sz="2000" dirty="0" smtClean="0"/>
              <a:t> </a:t>
            </a:r>
            <a:r>
              <a:rPr lang="de-DE" sz="2000" dirty="0" err="1" smtClean="0"/>
              <a:t>and</a:t>
            </a:r>
            <a:r>
              <a:rPr lang="de-DE" sz="2000" dirty="0" smtClean="0"/>
              <a:t> </a:t>
            </a:r>
            <a:r>
              <a:rPr lang="de-DE" sz="2000" dirty="0" err="1" smtClean="0"/>
              <a:t>tailor-made</a:t>
            </a:r>
            <a:r>
              <a:rPr lang="de-DE" sz="2000" dirty="0" smtClean="0"/>
              <a:t> </a:t>
            </a:r>
            <a:r>
              <a:rPr lang="de-DE" sz="2000" dirty="0" err="1" smtClean="0"/>
              <a:t>to</a:t>
            </a:r>
            <a:r>
              <a:rPr lang="de-DE" sz="2000" dirty="0" smtClean="0"/>
              <a:t> </a:t>
            </a:r>
            <a:r>
              <a:rPr lang="de-DE" sz="2000" dirty="0" err="1" smtClean="0"/>
              <a:t>the</a:t>
            </a:r>
            <a:r>
              <a:rPr lang="de-DE" sz="2000" dirty="0" smtClean="0"/>
              <a:t> </a:t>
            </a:r>
            <a:r>
              <a:rPr lang="de-DE" sz="2000" dirty="0" err="1" smtClean="0"/>
              <a:t>local</a:t>
            </a:r>
            <a:r>
              <a:rPr lang="de-DE" sz="2000" dirty="0" smtClean="0"/>
              <a:t> </a:t>
            </a:r>
            <a:r>
              <a:rPr lang="de-DE" sz="2000" dirty="0" err="1" smtClean="0"/>
              <a:t>institutional</a:t>
            </a:r>
            <a:r>
              <a:rPr lang="de-DE" sz="2000" dirty="0" smtClean="0"/>
              <a:t> </a:t>
            </a:r>
            <a:r>
              <a:rPr lang="de-DE" sz="2000" dirty="0" err="1" smtClean="0"/>
              <a:t>and</a:t>
            </a:r>
            <a:r>
              <a:rPr lang="de-DE" sz="2000" dirty="0" smtClean="0"/>
              <a:t> </a:t>
            </a:r>
            <a:r>
              <a:rPr lang="de-DE" sz="2000" dirty="0" err="1" smtClean="0"/>
              <a:t>regulatory</a:t>
            </a:r>
            <a:r>
              <a:rPr lang="de-DE" sz="2000" dirty="0" smtClean="0"/>
              <a:t> </a:t>
            </a:r>
            <a:r>
              <a:rPr lang="de-DE" sz="2000" dirty="0" err="1" smtClean="0"/>
              <a:t>framework</a:t>
            </a:r>
            <a:r>
              <a:rPr lang="de-DE" sz="2000" dirty="0" smtClean="0"/>
              <a:t>!</a:t>
            </a:r>
          </a:p>
          <a:p>
            <a:r>
              <a:rPr lang="de-DE" sz="2000" dirty="0" err="1" smtClean="0"/>
              <a:t>Monitoring</a:t>
            </a:r>
            <a:r>
              <a:rPr lang="de-DE" sz="2000" dirty="0" smtClean="0"/>
              <a:t> </a:t>
            </a:r>
            <a:r>
              <a:rPr lang="de-DE" sz="2000" dirty="0" err="1" smtClean="0"/>
              <a:t>and</a:t>
            </a:r>
            <a:r>
              <a:rPr lang="de-DE" sz="2000" dirty="0" smtClean="0"/>
              <a:t> </a:t>
            </a:r>
            <a:r>
              <a:rPr lang="de-DE" sz="2000" dirty="0" err="1" smtClean="0"/>
              <a:t>adaption</a:t>
            </a:r>
            <a:r>
              <a:rPr lang="de-DE" sz="2000" dirty="0" smtClean="0"/>
              <a:t> </a:t>
            </a:r>
            <a:r>
              <a:rPr lang="de-DE" sz="2000" dirty="0" err="1" smtClean="0"/>
              <a:t>mechanisms</a:t>
            </a:r>
            <a:r>
              <a:rPr lang="de-DE" sz="2000" dirty="0" smtClean="0"/>
              <a:t> must </a:t>
            </a:r>
            <a:r>
              <a:rPr lang="de-DE" sz="2000" dirty="0" err="1" smtClean="0"/>
              <a:t>be</a:t>
            </a:r>
            <a:r>
              <a:rPr lang="de-DE" sz="2000" dirty="0" smtClean="0"/>
              <a:t> </a:t>
            </a:r>
            <a:r>
              <a:rPr lang="de-DE" sz="2000" dirty="0" err="1" smtClean="0"/>
              <a:t>included</a:t>
            </a:r>
            <a:r>
              <a:rPr lang="de-DE" sz="2000" dirty="0" smtClean="0"/>
              <a:t> in </a:t>
            </a:r>
            <a:r>
              <a:rPr lang="de-DE" sz="2000" dirty="0" err="1" smtClean="0"/>
              <a:t>the</a:t>
            </a:r>
            <a:r>
              <a:rPr lang="de-DE" sz="2000" dirty="0" smtClean="0"/>
              <a:t> </a:t>
            </a:r>
            <a:r>
              <a:rPr lang="de-DE" sz="2000" dirty="0" err="1" smtClean="0"/>
              <a:t>initial</a:t>
            </a:r>
            <a:r>
              <a:rPr lang="de-DE" sz="2000" dirty="0" smtClean="0"/>
              <a:t> design!</a:t>
            </a:r>
          </a:p>
          <a:p>
            <a:r>
              <a:rPr lang="de-DE" sz="2000" dirty="0" smtClean="0"/>
              <a:t>Quality </a:t>
            </a:r>
            <a:r>
              <a:rPr lang="de-DE" sz="2000" dirty="0" err="1" smtClean="0"/>
              <a:t>issues</a:t>
            </a:r>
            <a:r>
              <a:rPr lang="de-DE" sz="2000" dirty="0" smtClean="0"/>
              <a:t> must </a:t>
            </a:r>
            <a:r>
              <a:rPr lang="de-DE" sz="2000" dirty="0" err="1" smtClean="0"/>
              <a:t>be</a:t>
            </a:r>
            <a:r>
              <a:rPr lang="de-DE" sz="2000" dirty="0" smtClean="0"/>
              <a:t> </a:t>
            </a:r>
            <a:r>
              <a:rPr lang="de-DE" sz="2000" dirty="0" err="1" smtClean="0"/>
              <a:t>adressed</a:t>
            </a:r>
            <a:endParaRPr lang="de-DE" sz="2000" dirty="0" smtClean="0"/>
          </a:p>
          <a:p>
            <a:r>
              <a:rPr lang="de-DE" sz="2000" dirty="0" err="1" smtClean="0"/>
              <a:t>Good</a:t>
            </a:r>
            <a:r>
              <a:rPr lang="de-DE" sz="2000" dirty="0" smtClean="0"/>
              <a:t> </a:t>
            </a:r>
            <a:r>
              <a:rPr lang="de-DE" sz="2000" dirty="0" err="1" smtClean="0"/>
              <a:t>and</a:t>
            </a:r>
            <a:r>
              <a:rPr lang="de-DE" sz="2000" dirty="0" smtClean="0"/>
              <a:t> </a:t>
            </a:r>
            <a:r>
              <a:rPr lang="de-DE" sz="2000" dirty="0" err="1" smtClean="0"/>
              <a:t>public</a:t>
            </a:r>
            <a:r>
              <a:rPr lang="de-DE" sz="2000" dirty="0" smtClean="0"/>
              <a:t> </a:t>
            </a:r>
            <a:r>
              <a:rPr lang="de-DE" sz="2000" dirty="0" err="1" smtClean="0"/>
              <a:t>available</a:t>
            </a:r>
            <a:r>
              <a:rPr lang="de-DE" sz="2000" dirty="0" smtClean="0"/>
              <a:t> </a:t>
            </a:r>
            <a:r>
              <a:rPr lang="de-DE" sz="2000" dirty="0" err="1" smtClean="0"/>
              <a:t>information</a:t>
            </a:r>
            <a:r>
              <a:rPr lang="de-DE" sz="2000" dirty="0" smtClean="0"/>
              <a:t> </a:t>
            </a:r>
            <a:r>
              <a:rPr lang="de-DE" sz="2000" dirty="0" err="1" smtClean="0"/>
              <a:t>is</a:t>
            </a:r>
            <a:r>
              <a:rPr lang="de-DE" sz="2000" dirty="0" smtClean="0"/>
              <a:t> </a:t>
            </a:r>
            <a:r>
              <a:rPr lang="de-DE" sz="2000" dirty="0" err="1" smtClean="0"/>
              <a:t>crucial</a:t>
            </a:r>
            <a:r>
              <a:rPr lang="de-DE" sz="2000" dirty="0" smtClean="0"/>
              <a:t> (</a:t>
            </a:r>
            <a:r>
              <a:rPr lang="de-DE" sz="2000" dirty="0" err="1" smtClean="0"/>
              <a:t>loweres</a:t>
            </a:r>
            <a:r>
              <a:rPr lang="de-DE" sz="2000" dirty="0" smtClean="0"/>
              <a:t> </a:t>
            </a:r>
            <a:r>
              <a:rPr lang="de-DE" sz="2000" dirty="0" err="1" smtClean="0"/>
              <a:t>risks</a:t>
            </a:r>
            <a:r>
              <a:rPr lang="de-DE" sz="2000" dirty="0" smtClean="0"/>
              <a:t>)</a:t>
            </a:r>
          </a:p>
          <a:p>
            <a:pPr>
              <a:buFont typeface="Symbol"/>
              <a:buChar char="Þ"/>
            </a:pPr>
            <a:endParaRPr lang="de-DE" sz="2000" dirty="0" smtClean="0"/>
          </a:p>
          <a:p>
            <a:pPr>
              <a:lnSpc>
                <a:spcPct val="150000"/>
              </a:lnSpc>
            </a:pPr>
            <a:endParaRPr lang="de-DE" sz="2000" dirty="0" smtClean="0"/>
          </a:p>
          <a:p>
            <a:pPr lvl="1"/>
            <a:endParaRPr lang="de-DE" sz="2000" dirty="0" smtClean="0"/>
          </a:p>
          <a:p>
            <a:pPr>
              <a:buNone/>
            </a:pPr>
            <a:endParaRPr lang="de-DE" sz="2000" dirty="0" smtClean="0"/>
          </a:p>
          <a:p>
            <a:endParaRPr lang="fr-FR" sz="2000"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5" name="Picture 5" descr="photovoltaique"/>
          <p:cNvPicPr>
            <a:picLocks noChangeAspect="1" noChangeArrowheads="1"/>
          </p:cNvPicPr>
          <p:nvPr/>
        </p:nvPicPr>
        <p:blipFill>
          <a:blip r:embed="rId2" cstate="print">
            <a:lum bright="70000"/>
          </a:blip>
          <a:srcRect t="2197" b="3662"/>
          <a:stretch>
            <a:fillRect/>
          </a:stretch>
        </p:blipFill>
        <p:spPr bwMode="auto">
          <a:xfrm>
            <a:off x="0" y="889000"/>
            <a:ext cx="9144000" cy="5743575"/>
          </a:xfrm>
          <a:prstGeom prst="rect">
            <a:avLst/>
          </a:prstGeom>
          <a:noFill/>
          <a:ln w="9525">
            <a:noFill/>
            <a:miter lim="800000"/>
            <a:headEnd/>
            <a:tailEnd/>
          </a:ln>
        </p:spPr>
      </p:pic>
      <p:sp>
        <p:nvSpPr>
          <p:cNvPr id="26626" name="Espace réservé de la date 3"/>
          <p:cNvSpPr>
            <a:spLocks noGrp="1"/>
          </p:cNvSpPr>
          <p:nvPr>
            <p:ph type="dt" sz="quarter" idx="10"/>
          </p:nvPr>
        </p:nvSpPr>
        <p:spPr>
          <a:noFill/>
        </p:spPr>
        <p:txBody>
          <a:bodyPr/>
          <a:lstStyle/>
          <a:p>
            <a:fld id="{1E1652A5-CA40-4C20-A7AF-D35135B6E1F0}" type="datetime1">
              <a:rPr lang="de-DE" smtClean="0">
                <a:latin typeface="Arial" pitchFamily="34" charset="0"/>
              </a:rPr>
              <a:pPr/>
              <a:t>2/26/13</a:t>
            </a:fld>
            <a:endParaRPr lang="de-DE" smtClean="0">
              <a:latin typeface="Arial" pitchFamily="34" charset="0"/>
            </a:endParaRPr>
          </a:p>
        </p:txBody>
      </p:sp>
      <p:sp>
        <p:nvSpPr>
          <p:cNvPr id="26627" name="Rectangle 10"/>
          <p:cNvSpPr>
            <a:spLocks noGrp="1" noChangeArrowheads="1"/>
          </p:cNvSpPr>
          <p:nvPr>
            <p:ph type="title"/>
          </p:nvPr>
        </p:nvSpPr>
        <p:spPr/>
        <p:txBody>
          <a:bodyPr/>
          <a:lstStyle/>
          <a:p>
            <a:r>
              <a:rPr lang="fr-FR" sz="2800" dirty="0" err="1" smtClean="0"/>
              <a:t>Thank</a:t>
            </a:r>
            <a:r>
              <a:rPr lang="fr-FR" sz="2800" dirty="0" smtClean="0"/>
              <a:t> </a:t>
            </a:r>
            <a:r>
              <a:rPr lang="fr-FR" sz="2800" dirty="0" err="1" smtClean="0"/>
              <a:t>you</a:t>
            </a:r>
            <a:r>
              <a:rPr lang="fr-FR" sz="2800" dirty="0" smtClean="0"/>
              <a:t> for </a:t>
            </a:r>
            <a:r>
              <a:rPr lang="fr-FR" sz="2800" dirty="0" err="1" smtClean="0"/>
              <a:t>your</a:t>
            </a:r>
            <a:r>
              <a:rPr lang="fr-FR" sz="2800" dirty="0" smtClean="0"/>
              <a:t> attention!</a:t>
            </a:r>
          </a:p>
        </p:txBody>
      </p:sp>
      <p:sp>
        <p:nvSpPr>
          <p:cNvPr id="6" name="Rectangle 3"/>
          <p:cNvSpPr txBox="1">
            <a:spLocks noChangeArrowheads="1"/>
          </p:cNvSpPr>
          <p:nvPr/>
        </p:nvSpPr>
        <p:spPr bwMode="auto">
          <a:xfrm>
            <a:off x="1055688" y="2238375"/>
            <a:ext cx="6961187" cy="4114800"/>
          </a:xfrm>
          <a:prstGeom prst="rect">
            <a:avLst/>
          </a:prstGeom>
          <a:noFill/>
          <a:ln w="9525">
            <a:noFill/>
            <a:miter lim="800000"/>
            <a:headEnd/>
            <a:tailEnd/>
          </a:ln>
          <a:effectLst/>
        </p:spPr>
        <p:txBody>
          <a:bodyPr/>
          <a:lstStyle/>
          <a:p>
            <a:pPr marL="285750" indent="-285750">
              <a:lnSpc>
                <a:spcPct val="80000"/>
              </a:lnSpc>
              <a:spcBef>
                <a:spcPct val="20000"/>
              </a:spcBef>
              <a:buClr>
                <a:srgbClr val="C80F0F"/>
              </a:buClr>
              <a:buFont typeface="Wingdings" pitchFamily="2" charset="2"/>
              <a:buNone/>
              <a:tabLst>
                <a:tab pos="2190750" algn="l"/>
              </a:tabLst>
              <a:defRPr/>
            </a:pP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smtClean="0">
                <a:solidFill>
                  <a:schemeClr val="tx1"/>
                </a:solidFill>
                <a:latin typeface="+mn-lt"/>
              </a:rPr>
              <a:t>Jonas </a:t>
            </a:r>
            <a:r>
              <a:rPr lang="fr-FR" sz="1600" b="0" kern="0" dirty="0" err="1" smtClean="0">
                <a:solidFill>
                  <a:schemeClr val="tx1"/>
                </a:solidFill>
                <a:latin typeface="+mn-lt"/>
              </a:rPr>
              <a:t>Zingerle</a:t>
            </a: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Projet Promotion des Energies Renouvelables</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et de l'Efficacité Energétique en Tunisie</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 </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Bureau de la </a:t>
            </a:r>
            <a:r>
              <a:rPr lang="fr-FR" sz="1600" b="0" kern="0" dirty="0" smtClean="0">
                <a:solidFill>
                  <a:schemeClr val="tx1"/>
                </a:solidFill>
                <a:latin typeface="+mn-lt"/>
              </a:rPr>
              <a:t>GIZ </a:t>
            </a:r>
            <a:r>
              <a:rPr lang="fr-FR" sz="1600" b="0" kern="0" dirty="0">
                <a:solidFill>
                  <a:schemeClr val="tx1"/>
                </a:solidFill>
                <a:latin typeface="+mn-lt"/>
              </a:rPr>
              <a:t>à Tunis</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B.P. 753</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1080 </a:t>
            </a:r>
            <a:r>
              <a:rPr lang="fr-FR" sz="1600" b="0" kern="0" dirty="0" smtClean="0">
                <a:solidFill>
                  <a:schemeClr val="tx1"/>
                </a:solidFill>
                <a:latin typeface="+mn-lt"/>
              </a:rPr>
              <a:t>Tunis Cedex</a:t>
            </a: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Tunisie</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 </a:t>
            </a: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T + 216 71 </a:t>
            </a:r>
            <a:r>
              <a:rPr lang="fr-FR" sz="1600" b="0" kern="0" dirty="0" smtClean="0">
                <a:solidFill>
                  <a:schemeClr val="tx1"/>
                </a:solidFill>
                <a:latin typeface="+mn-lt"/>
              </a:rPr>
              <a:t>901 355</a:t>
            </a: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F + 216 71 </a:t>
            </a:r>
            <a:r>
              <a:rPr lang="fr-FR" sz="1600" b="0" kern="0" dirty="0" smtClean="0">
                <a:solidFill>
                  <a:schemeClr val="tx1"/>
                </a:solidFill>
                <a:latin typeface="+mn-lt"/>
              </a:rPr>
              <a:t>908 960</a:t>
            </a: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r>
              <a:rPr lang="fr-FR" sz="1600" b="0" kern="0" dirty="0">
                <a:solidFill>
                  <a:schemeClr val="tx1"/>
                </a:solidFill>
                <a:latin typeface="+mn-lt"/>
              </a:rPr>
              <a:t>E </a:t>
            </a:r>
            <a:r>
              <a:rPr lang="fr-FR" sz="1600" b="0" kern="0" dirty="0" smtClean="0">
                <a:solidFill>
                  <a:schemeClr val="tx1"/>
                </a:solidFill>
                <a:latin typeface="+mn-lt"/>
                <a:hlinkClick r:id="rId3"/>
              </a:rPr>
              <a:t>jonas.zingerle@giz.de</a:t>
            </a:r>
            <a:endParaRPr lang="fr-FR" sz="1600" b="0" kern="0" dirty="0" smtClean="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endParaRPr lang="fr-FR" sz="1600" b="0" kern="0" dirty="0">
              <a:solidFill>
                <a:schemeClr val="tx1"/>
              </a:solidFill>
              <a:latin typeface="+mn-lt"/>
            </a:endParaRPr>
          </a:p>
          <a:p>
            <a:pPr marL="285750" indent="-285750">
              <a:lnSpc>
                <a:spcPct val="80000"/>
              </a:lnSpc>
              <a:spcBef>
                <a:spcPct val="20000"/>
              </a:spcBef>
              <a:buClr>
                <a:srgbClr val="C80F0F"/>
              </a:buClr>
              <a:buFont typeface="Wingdings" pitchFamily="2" charset="2"/>
              <a:buNone/>
              <a:tabLst>
                <a:tab pos="2190750" algn="l"/>
              </a:tabLst>
              <a:defRPr/>
            </a:pPr>
            <a:endParaRPr lang="fr-FR" sz="1600" b="0" kern="0" dirty="0">
              <a:solidFill>
                <a:schemeClr val="tx1"/>
              </a:solidFill>
              <a:latin typeface="+mn-lt"/>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1039811" y="1072055"/>
            <a:ext cx="7652244" cy="957162"/>
          </a:xfrm>
        </p:spPr>
        <p:txBody>
          <a:bodyPr/>
          <a:lstStyle/>
          <a:p>
            <a:r>
              <a:rPr lang="fr-FR" sz="2800" dirty="0" err="1" smtClean="0"/>
              <a:t>Sourcing</a:t>
            </a:r>
            <a:r>
              <a:rPr lang="fr-FR" sz="2800" dirty="0" smtClean="0"/>
              <a:t> of FNME</a:t>
            </a:r>
            <a:endParaRPr lang="fr-FR" sz="2800" dirty="0"/>
          </a:p>
        </p:txBody>
      </p:sp>
      <p:sp>
        <p:nvSpPr>
          <p:cNvPr id="3" name="Espace réservé du contenu 2"/>
          <p:cNvSpPr>
            <a:spLocks noGrp="1"/>
          </p:cNvSpPr>
          <p:nvPr>
            <p:ph idx="1"/>
          </p:nvPr>
        </p:nvSpPr>
        <p:spPr/>
        <p:txBody>
          <a:bodyPr/>
          <a:lstStyle/>
          <a:p>
            <a:r>
              <a:rPr lang="fr-FR" dirty="0" smtClean="0"/>
              <a:t>VAT-free, </a:t>
            </a:r>
            <a:r>
              <a:rPr lang="fr-FR" dirty="0" err="1" smtClean="0"/>
              <a:t>that</a:t>
            </a:r>
            <a:r>
              <a:rPr lang="fr-FR" dirty="0" smtClean="0"/>
              <a:t> </a:t>
            </a:r>
            <a:r>
              <a:rPr lang="fr-FR" dirty="0" err="1" smtClean="0"/>
              <a:t>means</a:t>
            </a:r>
            <a:r>
              <a:rPr lang="fr-FR" dirty="0" smtClean="0"/>
              <a:t> 18% off the </a:t>
            </a:r>
            <a:r>
              <a:rPr lang="fr-FR" dirty="0" err="1" smtClean="0"/>
              <a:t>price</a:t>
            </a:r>
            <a:endParaRPr lang="fr-FR" dirty="0" smtClean="0"/>
          </a:p>
          <a:p>
            <a:r>
              <a:rPr lang="fr-FR" dirty="0" err="1" smtClean="0"/>
              <a:t>financing</a:t>
            </a:r>
            <a:r>
              <a:rPr lang="fr-FR" dirty="0" smtClean="0"/>
              <a:t> </a:t>
            </a:r>
            <a:r>
              <a:rPr lang="fr-FR" dirty="0" err="1" smtClean="0"/>
              <a:t>comes</a:t>
            </a:r>
            <a:r>
              <a:rPr lang="fr-FR" dirty="0" smtClean="0"/>
              <a:t> </a:t>
            </a:r>
            <a:r>
              <a:rPr lang="fr-FR" dirty="0" err="1" smtClean="0"/>
              <a:t>from</a:t>
            </a:r>
            <a:r>
              <a:rPr lang="fr-FR" dirty="0" smtClean="0"/>
              <a:t> import </a:t>
            </a:r>
            <a:r>
              <a:rPr lang="fr-FR" dirty="0" err="1" smtClean="0"/>
              <a:t>duties</a:t>
            </a:r>
            <a:r>
              <a:rPr lang="fr-FR" dirty="0" smtClean="0"/>
              <a:t> on </a:t>
            </a:r>
            <a:r>
              <a:rPr lang="fr-FR" dirty="0" err="1" smtClean="0"/>
              <a:t>cooling</a:t>
            </a:r>
            <a:r>
              <a:rPr lang="fr-FR" dirty="0" smtClean="0"/>
              <a:t> </a:t>
            </a:r>
            <a:r>
              <a:rPr lang="fr-FR" dirty="0" err="1" smtClean="0"/>
              <a:t>systems</a:t>
            </a:r>
            <a:r>
              <a:rPr lang="fr-FR" dirty="0" smtClean="0"/>
              <a:t> and taxes for the first </a:t>
            </a:r>
            <a:r>
              <a:rPr lang="fr-FR" dirty="0" err="1" smtClean="0"/>
              <a:t>license</a:t>
            </a:r>
            <a:r>
              <a:rPr lang="fr-FR" dirty="0" smtClean="0"/>
              <a:t> plate of cars. So </a:t>
            </a:r>
            <a:r>
              <a:rPr lang="fr-FR" dirty="0" err="1" smtClean="0"/>
              <a:t>each</a:t>
            </a:r>
            <a:r>
              <a:rPr lang="fr-FR" dirty="0" smtClean="0"/>
              <a:t> </a:t>
            </a:r>
            <a:r>
              <a:rPr lang="fr-FR" dirty="0" err="1" smtClean="0"/>
              <a:t>year</a:t>
            </a:r>
            <a:r>
              <a:rPr lang="fr-FR" dirty="0" smtClean="0"/>
              <a:t>, </a:t>
            </a:r>
            <a:r>
              <a:rPr lang="fr-FR" dirty="0" err="1" smtClean="0"/>
              <a:t>we</a:t>
            </a:r>
            <a:r>
              <a:rPr lang="fr-FR" dirty="0" smtClean="0"/>
              <a:t> have a new budget </a:t>
            </a:r>
            <a:r>
              <a:rPr lang="fr-FR" dirty="0" err="1" smtClean="0"/>
              <a:t>which</a:t>
            </a:r>
            <a:r>
              <a:rPr lang="fr-FR" dirty="0" smtClean="0"/>
              <a:t> </a:t>
            </a:r>
            <a:r>
              <a:rPr lang="fr-FR" dirty="0" err="1" smtClean="0"/>
              <a:t>is</a:t>
            </a:r>
            <a:r>
              <a:rPr lang="fr-FR" dirty="0" smtClean="0"/>
              <a:t> not </a:t>
            </a:r>
            <a:r>
              <a:rPr lang="fr-FR" dirty="0" err="1" smtClean="0"/>
              <a:t>depending</a:t>
            </a:r>
            <a:r>
              <a:rPr lang="fr-FR" dirty="0" smtClean="0"/>
              <a:t> on public money.</a:t>
            </a:r>
          </a:p>
          <a:p>
            <a:endParaRPr lang="fr-FR" dirty="0" smtClean="0"/>
          </a:p>
          <a:p>
            <a:endParaRPr lang="fr-FR" dirty="0"/>
          </a:p>
        </p:txBody>
      </p:sp>
      <p:sp>
        <p:nvSpPr>
          <p:cNvPr id="4" name="Espace réservé de la date 3"/>
          <p:cNvSpPr>
            <a:spLocks noGrp="1"/>
          </p:cNvSpPr>
          <p:nvPr>
            <p:ph type="dt" sz="half" idx="10"/>
          </p:nvPr>
        </p:nvSpPr>
        <p:spPr/>
        <p:txBody>
          <a:bodyPr/>
          <a:lstStyle/>
          <a:p>
            <a:fld id="{692CB778-1684-4820-AE01-A6CF65E48D70}" type="datetime1">
              <a:rPr lang="de-DE" smtClean="0">
                <a:solidFill>
                  <a:srgbClr val="FFFFFF"/>
                </a:solidFill>
              </a:rPr>
              <a:pPr/>
              <a:t>2/26/13</a:t>
            </a:fld>
            <a:endParaRPr lang="de-DE">
              <a:solidFill>
                <a:srgbClr val="FFFF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fr">
  <a:themeElements>
    <a:clrScheme name="GTZ">
      <a:dk1>
        <a:srgbClr val="000000"/>
      </a:dk1>
      <a:lt1>
        <a:srgbClr val="FFFFFF"/>
      </a:lt1>
      <a:dk2>
        <a:srgbClr val="727272"/>
      </a:dk2>
      <a:lt2>
        <a:srgbClr val="D9D9D9"/>
      </a:lt2>
      <a:accent1>
        <a:srgbClr val="B7D1DD"/>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leerfolie-d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extraClrScheme>
      <a:clrScheme name="gtz-leerfolie-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tz-leerfolie-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tz-leerfolie-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tz-leerfolie-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tz-leerfolie-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tz-leerfolie-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tz-leerfolie-d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tz-leerfolie-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tz-leerfolie-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tz-leerfolie-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tz-leerfolie-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tz-leerfolie-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tz-leerfolie-de 13">
        <a:dk1>
          <a:srgbClr val="000000"/>
        </a:dk1>
        <a:lt1>
          <a:srgbClr val="FFFFFF"/>
        </a:lt1>
        <a:dk2>
          <a:srgbClr val="000000"/>
        </a:dk2>
        <a:lt2>
          <a:srgbClr val="969696"/>
        </a:lt2>
        <a:accent1>
          <a:srgbClr val="EFEDE6"/>
        </a:accent1>
        <a:accent2>
          <a:srgbClr val="FF9966"/>
        </a:accent2>
        <a:accent3>
          <a:srgbClr val="FFFFFF"/>
        </a:accent3>
        <a:accent4>
          <a:srgbClr val="000000"/>
        </a:accent4>
        <a:accent5>
          <a:srgbClr val="F6F4F0"/>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6527</TotalTime>
  <Words>3560</Words>
  <Application>Microsoft Office PowerPoint</Application>
  <PresentationFormat>On-screen Show (4:3)</PresentationFormat>
  <Paragraphs>504</Paragraphs>
  <Slides>36</Slides>
  <Notes>19</Notes>
  <HiddenSlides>0</HiddenSlides>
  <MMClips>0</MMClips>
  <ScaleCrop>false</ScaleCrop>
  <HeadingPairs>
    <vt:vector size="6" baseType="variant">
      <vt:variant>
        <vt:lpstr>Design Template</vt:lpstr>
      </vt:variant>
      <vt:variant>
        <vt:i4>1</vt:i4>
      </vt:variant>
      <vt:variant>
        <vt:lpstr>Embedded OLE Servers</vt:lpstr>
      </vt:variant>
      <vt:variant>
        <vt:i4>0</vt:i4>
      </vt:variant>
      <vt:variant>
        <vt:lpstr>Slide Titles</vt:lpstr>
      </vt:variant>
      <vt:variant>
        <vt:i4>36</vt:i4>
      </vt:variant>
    </vt:vector>
  </HeadingPairs>
  <TitlesOfParts>
    <vt:vector size="37" baseType="lpstr">
      <vt:lpstr>giz-powerpoint-leerfolie-fr</vt:lpstr>
      <vt:lpstr>PROSOL Program for the promotion of SWH in Tunisia –  Lessons learned</vt:lpstr>
      <vt:lpstr>Project „Promotion of RE and EE in Tunisia“</vt:lpstr>
      <vt:lpstr>Market development of SWH (residential systems)</vt:lpstr>
      <vt:lpstr>Key players and initial barriers</vt:lpstr>
      <vt:lpstr>Main characteristics of Prosol Mechanism</vt:lpstr>
      <vt:lpstr>Conclusion Prosol:</vt:lpstr>
      <vt:lpstr>What can be learned? </vt:lpstr>
      <vt:lpstr>Thank you for your attention!</vt:lpstr>
      <vt:lpstr>Sourcing of FNME</vt:lpstr>
      <vt:lpstr>PROSOL (Prog. Solaire) :  A success Story in Tunisisia </vt:lpstr>
      <vt:lpstr>Initial Situation</vt:lpstr>
      <vt:lpstr>Market Analysis- Barriers to investment for stakeholders  in 2004 – Beginning of PROSOL I Development</vt:lpstr>
      <vt:lpstr>Main Features of the Programme</vt:lpstr>
      <vt:lpstr>PROSOL- What it does</vt:lpstr>
      <vt:lpstr>PROSOL Results</vt:lpstr>
      <vt:lpstr>Financial and Economic Analysis</vt:lpstr>
      <vt:lpstr>Financial and Economic Analysis</vt:lpstr>
      <vt:lpstr>Financial and Economic Analysis</vt:lpstr>
      <vt:lpstr>Financial and Economic Analysis</vt:lpstr>
      <vt:lpstr>Financial and Economic Analysis</vt:lpstr>
      <vt:lpstr>Financial and Economic Analysis</vt:lpstr>
      <vt:lpstr>Risk Analysis and Response Strategies under PROSOL II</vt:lpstr>
      <vt:lpstr>PROSOL Key Success Factors </vt:lpstr>
      <vt:lpstr>Slide 24</vt:lpstr>
      <vt:lpstr>Slide 25</vt:lpstr>
      <vt:lpstr>Slide 26</vt:lpstr>
      <vt:lpstr>Slide 27</vt:lpstr>
      <vt:lpstr>Slide 28</vt:lpstr>
      <vt:lpstr>Intérêts et motivations de la banque à travers l’adhésion  au programme</vt:lpstr>
      <vt:lpstr>Présentation du Programme</vt:lpstr>
      <vt:lpstr>Slide 31</vt:lpstr>
      <vt:lpstr>           Modalités de fixation des taux d’intérêts  Échéanciers de remboursements des crédits aux particuliers </vt:lpstr>
      <vt:lpstr>Slide 33</vt:lpstr>
      <vt:lpstr>   Opportunités &amp; Développement</vt:lpstr>
      <vt:lpstr>La GIZ en Tunisie</vt:lpstr>
      <vt:lpstr>Projet Promotion des Energies Renouvelables et de l’Efficacité Energétique (ER2E)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Promotion des énergies renouvelables et de l’efficacité énergétique</dc:title>
  <dc:creator>JonasZ</dc:creator>
  <cp:lastModifiedBy>Niko Spiegel</cp:lastModifiedBy>
  <cp:revision>46</cp:revision>
  <dcterms:created xsi:type="dcterms:W3CDTF">2013-02-26T13:51:43Z</dcterms:created>
  <dcterms:modified xsi:type="dcterms:W3CDTF">2013-02-26T13:52:53Z</dcterms:modified>
</cp:coreProperties>
</file>